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3898" autoAdjust="0"/>
  </p:normalViewPr>
  <p:slideViewPr>
    <p:cSldViewPr snapToGrid="0">
      <p:cViewPr varScale="1">
        <p:scale>
          <a:sx n="109" d="100"/>
          <a:sy n="109" d="100"/>
        </p:scale>
        <p:origin x="97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9A00-F881-4DC3-A090-7C76DC61E77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6471-7146-4021-8528-F900CC982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90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9A00-F881-4DC3-A090-7C76DC61E77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6471-7146-4021-8528-F900CC982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58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9A00-F881-4DC3-A090-7C76DC61E77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6471-7146-4021-8528-F900CC98217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9117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9A00-F881-4DC3-A090-7C76DC61E77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6471-7146-4021-8528-F900CC982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592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9A00-F881-4DC3-A090-7C76DC61E77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6471-7146-4021-8528-F900CC98217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3503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9A00-F881-4DC3-A090-7C76DC61E77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6471-7146-4021-8528-F900CC982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855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9A00-F881-4DC3-A090-7C76DC61E77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6471-7146-4021-8528-F900CC982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250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9A00-F881-4DC3-A090-7C76DC61E77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6471-7146-4021-8528-F900CC982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90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9A00-F881-4DC3-A090-7C76DC61E77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6471-7146-4021-8528-F900CC982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4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9A00-F881-4DC3-A090-7C76DC61E77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6471-7146-4021-8528-F900CC982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59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9A00-F881-4DC3-A090-7C76DC61E77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6471-7146-4021-8528-F900CC982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90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9A00-F881-4DC3-A090-7C76DC61E77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6471-7146-4021-8528-F900CC982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55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9A00-F881-4DC3-A090-7C76DC61E77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6471-7146-4021-8528-F900CC982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76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9A00-F881-4DC3-A090-7C76DC61E77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6471-7146-4021-8528-F900CC982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52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9A00-F881-4DC3-A090-7C76DC61E77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6471-7146-4021-8528-F900CC982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87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9A00-F881-4DC3-A090-7C76DC61E77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6471-7146-4021-8528-F900CC982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367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19A00-F881-4DC3-A090-7C76DC61E77D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206471-7146-4021-8528-F900CC982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479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93314" y="1017612"/>
            <a:ext cx="9144000" cy="52655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Профилактический визит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2237" y="1654287"/>
            <a:ext cx="4829089" cy="1904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Смысл мероприятия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</a:rPr>
              <a:t>Профилактические визиты направлены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</a:rPr>
              <a:t>на повышение информированности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</a:rPr>
              <a:t>контролируемых лиц о способах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</a:rPr>
              <a:t>соблюдения обязательных требований.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</a:rPr>
              <a:t>Все разъяснения инспектора в ходе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</a:rPr>
              <a:t>данного мероприятия носят исключительно</a:t>
            </a:r>
          </a:p>
          <a:p>
            <a:pPr algn="ctr"/>
            <a:r>
              <a:rPr lang="ru-RU" sz="1400" dirty="0">
                <a:solidFill>
                  <a:schemeClr val="bg1"/>
                </a:solidFill>
              </a:rPr>
              <a:t>рекомендательный </a:t>
            </a:r>
            <a:r>
              <a:rPr lang="ru-RU" sz="1400" dirty="0" smtClean="0">
                <a:solidFill>
                  <a:schemeClr val="bg1"/>
                </a:solidFill>
              </a:rPr>
              <a:t>характер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654287"/>
            <a:ext cx="5255172" cy="19045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6046" y="4035670"/>
            <a:ext cx="5325126" cy="2577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37" y="3815862"/>
            <a:ext cx="4844840" cy="280308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197915" y="1700017"/>
            <a:ext cx="60960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2. Уведомление о визите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sz="1400" dirty="0">
                <a:solidFill>
                  <a:schemeClr val="bg1"/>
                </a:solidFill>
              </a:rPr>
              <a:t>Орган контроля обязан уведомить</a:t>
            </a:r>
          </a:p>
          <a:p>
            <a:r>
              <a:rPr lang="ru-RU" sz="1400" dirty="0">
                <a:solidFill>
                  <a:schemeClr val="bg1"/>
                </a:solidFill>
              </a:rPr>
              <a:t>контролируемое лицо о проведении</a:t>
            </a:r>
          </a:p>
          <a:p>
            <a:r>
              <a:rPr lang="ru-RU" sz="1400" dirty="0">
                <a:solidFill>
                  <a:schemeClr val="bg1"/>
                </a:solidFill>
              </a:rPr>
              <a:t>мероприятия не позднее чем за 5 рабочих</a:t>
            </a:r>
          </a:p>
          <a:p>
            <a:r>
              <a:rPr lang="ru-RU" sz="1400" dirty="0">
                <a:solidFill>
                  <a:schemeClr val="bg1"/>
                </a:solidFill>
              </a:rPr>
              <a:t>дней. Но контролируемое лицо вправе</a:t>
            </a:r>
          </a:p>
          <a:p>
            <a:r>
              <a:rPr lang="ru-RU" sz="1400" dirty="0">
                <a:solidFill>
                  <a:schemeClr val="bg1"/>
                </a:solidFill>
              </a:rPr>
              <a:t>отказаться от его проведения не позднее</a:t>
            </a:r>
          </a:p>
          <a:p>
            <a:r>
              <a:rPr lang="ru-RU" sz="1400" dirty="0">
                <a:solidFill>
                  <a:schemeClr val="bg1"/>
                </a:solidFill>
              </a:rPr>
              <a:t>чем за 3 рабочих дня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82237" y="3879735"/>
            <a:ext cx="687558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3. Содержание мероприятия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sz="1400" dirty="0">
                <a:solidFill>
                  <a:schemeClr val="bg1"/>
                </a:solidFill>
              </a:rPr>
              <a:t>Цель инспектора — помочь </a:t>
            </a:r>
            <a:r>
              <a:rPr lang="ru-RU" sz="1400" dirty="0" smtClean="0">
                <a:solidFill>
                  <a:schemeClr val="bg1"/>
                </a:solidFill>
              </a:rPr>
              <a:t>гражданам и </a:t>
            </a:r>
            <a:r>
              <a:rPr lang="ru-RU" sz="1400" dirty="0">
                <a:solidFill>
                  <a:schemeClr val="bg1"/>
                </a:solidFill>
              </a:rPr>
              <a:t>организациям </a:t>
            </a:r>
            <a:endParaRPr lang="ru-RU" sz="1400" dirty="0" smtClean="0">
              <a:solidFill>
                <a:schemeClr val="bg1"/>
              </a:solidFill>
            </a:endParaRPr>
          </a:p>
          <a:p>
            <a:r>
              <a:rPr lang="ru-RU" sz="1400" dirty="0" smtClean="0">
                <a:solidFill>
                  <a:schemeClr val="bg1"/>
                </a:solidFill>
              </a:rPr>
              <a:t>соблюдать обязательные требования</a:t>
            </a:r>
            <a:r>
              <a:rPr lang="ru-RU" sz="1400" dirty="0">
                <a:solidFill>
                  <a:schemeClr val="bg1"/>
                </a:solidFill>
              </a:rPr>
              <a:t>, выдать </a:t>
            </a:r>
            <a:endParaRPr lang="ru-RU" sz="1400" dirty="0" smtClean="0">
              <a:solidFill>
                <a:schemeClr val="bg1"/>
              </a:solidFill>
            </a:endParaRPr>
          </a:p>
          <a:p>
            <a:r>
              <a:rPr lang="ru-RU" sz="1400" dirty="0" smtClean="0">
                <a:solidFill>
                  <a:schemeClr val="bg1"/>
                </a:solidFill>
              </a:rPr>
              <a:t>персональные</a:t>
            </a:r>
            <a:endParaRPr lang="ru-RU" sz="1400" dirty="0">
              <a:solidFill>
                <a:schemeClr val="bg1"/>
              </a:solidFill>
            </a:endParaRPr>
          </a:p>
          <a:p>
            <a:r>
              <a:rPr lang="ru-RU" sz="1400" dirty="0">
                <a:solidFill>
                  <a:schemeClr val="bg1"/>
                </a:solidFill>
              </a:rPr>
              <a:t>рекомендации, ответить на все их </a:t>
            </a:r>
            <a:r>
              <a:rPr lang="ru-RU" sz="1400" dirty="0" err="1" smtClean="0">
                <a:solidFill>
                  <a:schemeClr val="bg1"/>
                </a:solidFill>
              </a:rPr>
              <a:t>вопросы,а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также </a:t>
            </a:r>
            <a:endParaRPr lang="ru-RU" sz="1400" dirty="0" smtClean="0">
              <a:solidFill>
                <a:schemeClr val="bg1"/>
              </a:solidFill>
            </a:endParaRPr>
          </a:p>
          <a:p>
            <a:r>
              <a:rPr lang="ru-RU" sz="1400" dirty="0" smtClean="0">
                <a:solidFill>
                  <a:schemeClr val="bg1"/>
                </a:solidFill>
              </a:rPr>
              <a:t>проинформировать</a:t>
            </a:r>
            <a:r>
              <a:rPr lang="ru-RU" sz="1400" dirty="0">
                <a:solidFill>
                  <a:schemeClr val="bg1"/>
                </a:solidFill>
              </a:rPr>
              <a:t>: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•об </a:t>
            </a:r>
            <a:r>
              <a:rPr lang="ru-RU" sz="1400" dirty="0">
                <a:solidFill>
                  <a:schemeClr val="bg1"/>
                </a:solidFill>
              </a:rPr>
              <a:t>обязательных требованиях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•о </a:t>
            </a:r>
            <a:r>
              <a:rPr lang="ru-RU" sz="1400" dirty="0">
                <a:solidFill>
                  <a:schemeClr val="bg1"/>
                </a:solidFill>
              </a:rPr>
              <a:t>соответствии объектов </a:t>
            </a:r>
            <a:r>
              <a:rPr lang="ru-RU" sz="1400" dirty="0" smtClean="0">
                <a:solidFill>
                  <a:schemeClr val="bg1"/>
                </a:solidFill>
              </a:rPr>
              <a:t>контроля критериям </a:t>
            </a:r>
            <a:r>
              <a:rPr lang="ru-RU" sz="1400" dirty="0">
                <a:solidFill>
                  <a:schemeClr val="bg1"/>
                </a:solidFill>
              </a:rPr>
              <a:t>риска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•об </a:t>
            </a:r>
            <a:r>
              <a:rPr lang="ru-RU" sz="1400" dirty="0">
                <a:solidFill>
                  <a:schemeClr val="bg1"/>
                </a:solidFill>
              </a:rPr>
              <a:t>основаниях и </a:t>
            </a:r>
            <a:r>
              <a:rPr lang="ru-RU" sz="1400" dirty="0" smtClean="0">
                <a:solidFill>
                  <a:schemeClr val="bg1"/>
                </a:solidFill>
              </a:rPr>
              <a:t>рекомендуемых способах </a:t>
            </a:r>
            <a:r>
              <a:rPr lang="ru-RU" sz="1400" dirty="0">
                <a:solidFill>
                  <a:schemeClr val="bg1"/>
                </a:solidFill>
              </a:rPr>
              <a:t>снижения </a:t>
            </a:r>
            <a:endParaRPr lang="ru-RU" sz="1400" dirty="0" smtClean="0">
              <a:solidFill>
                <a:schemeClr val="bg1"/>
              </a:solidFill>
            </a:endParaRPr>
          </a:p>
          <a:p>
            <a:r>
              <a:rPr lang="ru-RU" sz="1400" dirty="0" smtClean="0">
                <a:solidFill>
                  <a:schemeClr val="bg1"/>
                </a:solidFill>
              </a:rPr>
              <a:t>категории </a:t>
            </a:r>
            <a:r>
              <a:rPr lang="ru-RU" sz="1400" dirty="0">
                <a:solidFill>
                  <a:schemeClr val="bg1"/>
                </a:solidFill>
              </a:rPr>
              <a:t>риска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•о </a:t>
            </a:r>
            <a:r>
              <a:rPr lang="ru-RU" sz="1400" dirty="0">
                <a:solidFill>
                  <a:schemeClr val="bg1"/>
                </a:solidFill>
              </a:rPr>
              <a:t>видах, содержании и об </a:t>
            </a:r>
            <a:r>
              <a:rPr lang="ru-RU" sz="1400" dirty="0" smtClean="0">
                <a:solidFill>
                  <a:schemeClr val="bg1"/>
                </a:solidFill>
              </a:rPr>
              <a:t>интенсивности контрольных 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(</a:t>
            </a:r>
            <a:r>
              <a:rPr lang="ru-RU" sz="1400" dirty="0">
                <a:solidFill>
                  <a:schemeClr val="bg1"/>
                </a:solidFill>
              </a:rPr>
              <a:t>надзорных) мероприятий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97915" y="3970697"/>
            <a:ext cx="585788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4. Претенденты на визит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sz="1400" dirty="0">
                <a:solidFill>
                  <a:schemeClr val="bg1"/>
                </a:solidFill>
              </a:rPr>
              <a:t>Орган контроля обязан </a:t>
            </a:r>
            <a:r>
              <a:rPr lang="ru-RU" sz="1400" dirty="0" smtClean="0">
                <a:solidFill>
                  <a:schemeClr val="bg1"/>
                </a:solidFill>
              </a:rPr>
              <a:t>предложить проведение </a:t>
            </a:r>
            <a:r>
              <a:rPr lang="ru-RU" sz="1400" dirty="0">
                <a:solidFill>
                  <a:schemeClr val="bg1"/>
                </a:solidFill>
              </a:rPr>
              <a:t>профилактического визита: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•лицам</a:t>
            </a:r>
            <a:r>
              <a:rPr lang="ru-RU" sz="1400" dirty="0">
                <a:solidFill>
                  <a:schemeClr val="bg1"/>
                </a:solidFill>
              </a:rPr>
              <a:t>, приступающим к </a:t>
            </a:r>
            <a:r>
              <a:rPr lang="ru-RU" sz="1400" dirty="0" smtClean="0">
                <a:solidFill>
                  <a:schemeClr val="bg1"/>
                </a:solidFill>
              </a:rPr>
              <a:t>осуществлению деятельности </a:t>
            </a:r>
            <a:r>
              <a:rPr lang="ru-RU" sz="1400" dirty="0">
                <a:solidFill>
                  <a:schemeClr val="bg1"/>
                </a:solidFill>
              </a:rPr>
              <a:t>в определенной </a:t>
            </a:r>
            <a:r>
              <a:rPr lang="ru-RU" sz="1400" dirty="0" smtClean="0">
                <a:solidFill>
                  <a:schemeClr val="bg1"/>
                </a:solidFill>
              </a:rPr>
              <a:t>сфере (не </a:t>
            </a:r>
            <a:r>
              <a:rPr lang="ru-RU" sz="1400" dirty="0">
                <a:solidFill>
                  <a:schemeClr val="bg1"/>
                </a:solidFill>
              </a:rPr>
              <a:t>позднее чем в течение одного года</a:t>
            </a:r>
          </a:p>
          <a:p>
            <a:r>
              <a:rPr lang="ru-RU" sz="1400" dirty="0">
                <a:solidFill>
                  <a:schemeClr val="bg1"/>
                </a:solidFill>
              </a:rPr>
              <a:t>с начала деятельности)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•лицам</a:t>
            </a:r>
            <a:r>
              <a:rPr lang="ru-RU" sz="1400" dirty="0">
                <a:solidFill>
                  <a:schemeClr val="bg1"/>
                </a:solidFill>
              </a:rPr>
              <a:t>, объекты контроля которых </a:t>
            </a:r>
            <a:r>
              <a:rPr lang="ru-RU" sz="1400" dirty="0" smtClean="0">
                <a:solidFill>
                  <a:schemeClr val="bg1"/>
                </a:solidFill>
              </a:rPr>
              <a:t>отнесены 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к категориям, значительного и среднего </a:t>
            </a:r>
            <a:r>
              <a:rPr lang="ru-RU" sz="1400" dirty="0">
                <a:solidFill>
                  <a:schemeClr val="bg1"/>
                </a:solidFill>
              </a:rPr>
              <a:t>риска</a:t>
            </a:r>
          </a:p>
          <a:p>
            <a:r>
              <a:rPr lang="ru-RU" sz="1400" dirty="0">
                <a:solidFill>
                  <a:schemeClr val="bg1"/>
                </a:solidFill>
              </a:rPr>
              <a:t>Для остальных </a:t>
            </a:r>
            <a:r>
              <a:rPr lang="ru-RU" sz="1400" dirty="0" smtClean="0">
                <a:solidFill>
                  <a:schemeClr val="bg1"/>
                </a:solidFill>
              </a:rPr>
              <a:t>профилактический визит </a:t>
            </a:r>
            <a:r>
              <a:rPr lang="ru-RU" sz="1400" dirty="0">
                <a:solidFill>
                  <a:schemeClr val="bg1"/>
                </a:solidFill>
              </a:rPr>
              <a:t>проводится по </a:t>
            </a:r>
            <a:endParaRPr lang="ru-RU" sz="1400" dirty="0" smtClean="0">
              <a:solidFill>
                <a:schemeClr val="bg1"/>
              </a:solidFill>
            </a:endParaRPr>
          </a:p>
          <a:p>
            <a:r>
              <a:rPr lang="ru-RU" sz="1400" dirty="0" smtClean="0">
                <a:solidFill>
                  <a:schemeClr val="bg1"/>
                </a:solidFill>
              </a:rPr>
              <a:t>Усмотрению органа </a:t>
            </a:r>
            <a:r>
              <a:rPr lang="ru-RU" sz="1400" dirty="0">
                <a:solidFill>
                  <a:schemeClr val="bg1"/>
                </a:solidFill>
              </a:rPr>
              <a:t>контроля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2898" y="-24894"/>
            <a:ext cx="3859102" cy="104250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1153" y="12973"/>
            <a:ext cx="646232" cy="92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71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364219" y="1135179"/>
            <a:ext cx="9144000" cy="52655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Профилактический визит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008" y="1851951"/>
            <a:ext cx="2172023" cy="47954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7781" y="1851429"/>
            <a:ext cx="3669747" cy="467820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45008" y="1844565"/>
            <a:ext cx="196336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5</a:t>
            </a:r>
            <a:r>
              <a:rPr lang="ru-RU" dirty="0" smtClean="0">
                <a:solidFill>
                  <a:schemeClr val="bg1"/>
                </a:solidFill>
              </a:rPr>
              <a:t>. Проведение мероприятия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sz="1400" dirty="0">
                <a:solidFill>
                  <a:schemeClr val="bg1"/>
                </a:solidFill>
              </a:rPr>
              <a:t>Мероприятие проходит в формате личной</a:t>
            </a:r>
          </a:p>
          <a:p>
            <a:r>
              <a:rPr lang="ru-RU" sz="1400" dirty="0">
                <a:solidFill>
                  <a:schemeClr val="bg1"/>
                </a:solidFill>
              </a:rPr>
              <a:t>встречи или </a:t>
            </a:r>
            <a:r>
              <a:rPr lang="ru-RU" sz="1400" dirty="0" smtClean="0">
                <a:solidFill>
                  <a:schemeClr val="bg1"/>
                </a:solidFill>
              </a:rPr>
              <a:t>видеоконференцсвязи Рекомендуемая </a:t>
            </a:r>
            <a:r>
              <a:rPr lang="ru-RU" sz="1400" dirty="0">
                <a:solidFill>
                  <a:schemeClr val="bg1"/>
                </a:solidFill>
              </a:rPr>
              <a:t>продолжительность</a:t>
            </a:r>
          </a:p>
          <a:p>
            <a:r>
              <a:rPr lang="ru-RU" sz="1400" dirty="0">
                <a:solidFill>
                  <a:schemeClr val="bg1"/>
                </a:solidFill>
              </a:rPr>
              <a:t>мероприятия до 1 рабочего дня</a:t>
            </a:r>
          </a:p>
          <a:p>
            <a:r>
              <a:rPr lang="ru-RU" sz="1400" dirty="0">
                <a:solidFill>
                  <a:schemeClr val="bg1"/>
                </a:solidFill>
              </a:rPr>
              <a:t>Сведения о профилактическом визите</a:t>
            </a:r>
          </a:p>
          <a:p>
            <a:r>
              <a:rPr lang="ru-RU" sz="1400" dirty="0">
                <a:solidFill>
                  <a:schemeClr val="bg1"/>
                </a:solidFill>
              </a:rPr>
              <a:t>вносятся в Единый реестр контрольных</a:t>
            </a:r>
          </a:p>
          <a:p>
            <a:r>
              <a:rPr lang="ru-RU" sz="1400" dirty="0">
                <a:solidFill>
                  <a:schemeClr val="bg1"/>
                </a:solidFill>
              </a:rPr>
              <a:t>(надзорных) мероприятий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07781" y="1844565"/>
            <a:ext cx="3810001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6</a:t>
            </a:r>
            <a:r>
              <a:rPr lang="ru-RU" dirty="0" smtClean="0">
                <a:solidFill>
                  <a:schemeClr val="bg1"/>
                </a:solidFill>
              </a:rPr>
              <a:t>. Полномочия инспектора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sz="1400" b="1" dirty="0">
                <a:solidFill>
                  <a:schemeClr val="bg1"/>
                </a:solidFill>
              </a:rPr>
              <a:t>Инспектор может: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•консультировать</a:t>
            </a:r>
            <a:endParaRPr lang="ru-RU" sz="1400" dirty="0">
              <a:solidFill>
                <a:schemeClr val="bg1"/>
              </a:solidFill>
            </a:endParaRPr>
          </a:p>
          <a:p>
            <a:r>
              <a:rPr lang="ru-RU" sz="1400" dirty="0" smtClean="0">
                <a:solidFill>
                  <a:schemeClr val="bg1"/>
                </a:solidFill>
              </a:rPr>
              <a:t>•информировать</a:t>
            </a:r>
            <a:endParaRPr lang="ru-RU" sz="1400" dirty="0">
              <a:solidFill>
                <a:schemeClr val="bg1"/>
              </a:solidFill>
            </a:endParaRPr>
          </a:p>
          <a:p>
            <a:r>
              <a:rPr lang="ru-RU" sz="1400" dirty="0" smtClean="0">
                <a:solidFill>
                  <a:schemeClr val="bg1"/>
                </a:solidFill>
              </a:rPr>
              <a:t>•собирать </a:t>
            </a:r>
            <a:r>
              <a:rPr lang="ru-RU" sz="1400" dirty="0">
                <a:solidFill>
                  <a:schemeClr val="bg1"/>
                </a:solidFill>
              </a:rPr>
              <a:t>сведения, необходимые</a:t>
            </a:r>
          </a:p>
          <a:p>
            <a:r>
              <a:rPr lang="ru-RU" sz="1400" dirty="0">
                <a:solidFill>
                  <a:schemeClr val="bg1"/>
                </a:solidFill>
              </a:rPr>
              <a:t>для отнесения объектов</a:t>
            </a:r>
          </a:p>
          <a:p>
            <a:r>
              <a:rPr lang="ru-RU" sz="1400" dirty="0">
                <a:solidFill>
                  <a:schemeClr val="bg1"/>
                </a:solidFill>
              </a:rPr>
              <a:t>контроля к категориям риска</a:t>
            </a:r>
          </a:p>
          <a:p>
            <a:r>
              <a:rPr lang="ru-RU" sz="1400" b="1" dirty="0">
                <a:solidFill>
                  <a:schemeClr val="bg1"/>
                </a:solidFill>
              </a:rPr>
              <a:t>Инспектор не может: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•выдавать </a:t>
            </a:r>
            <a:r>
              <a:rPr lang="ru-RU" sz="1400" dirty="0">
                <a:solidFill>
                  <a:schemeClr val="bg1"/>
                </a:solidFill>
              </a:rPr>
              <a:t>предписания о нарушении</a:t>
            </a:r>
          </a:p>
          <a:p>
            <a:r>
              <a:rPr lang="ru-RU" sz="1400" dirty="0">
                <a:solidFill>
                  <a:schemeClr val="bg1"/>
                </a:solidFill>
              </a:rPr>
              <a:t>обязательных требований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•штрафовать </a:t>
            </a:r>
            <a:r>
              <a:rPr lang="ru-RU" sz="1400" dirty="0">
                <a:solidFill>
                  <a:schemeClr val="bg1"/>
                </a:solidFill>
              </a:rPr>
              <a:t>контролируемое лицо</a:t>
            </a:r>
          </a:p>
          <a:p>
            <a:r>
              <a:rPr lang="ru-RU" sz="1400" dirty="0">
                <a:solidFill>
                  <a:schemeClr val="bg1"/>
                </a:solidFill>
              </a:rPr>
              <a:t>Если инспектор обнаружит прямую</a:t>
            </a:r>
          </a:p>
          <a:p>
            <a:r>
              <a:rPr lang="ru-RU" sz="1400" dirty="0">
                <a:solidFill>
                  <a:schemeClr val="bg1"/>
                </a:solidFill>
              </a:rPr>
              <a:t>угрозу причинения вреда, возникшую</a:t>
            </a:r>
          </a:p>
          <a:p>
            <a:r>
              <a:rPr lang="ru-RU" sz="1400" dirty="0">
                <a:solidFill>
                  <a:schemeClr val="bg1"/>
                </a:solidFill>
              </a:rPr>
              <a:t>вследствие нарушения требований, когда</a:t>
            </a:r>
          </a:p>
          <a:p>
            <a:r>
              <a:rPr lang="ru-RU" sz="1400" dirty="0">
                <a:solidFill>
                  <a:schemeClr val="bg1"/>
                </a:solidFill>
              </a:rPr>
              <a:t>отсутствие мер реагирования инспектора</a:t>
            </a:r>
          </a:p>
          <a:p>
            <a:r>
              <a:rPr lang="ru-RU" sz="1400" dirty="0">
                <a:solidFill>
                  <a:schemeClr val="bg1"/>
                </a:solidFill>
              </a:rPr>
              <a:t>неминуемо влечет наступление смерти или</a:t>
            </a:r>
          </a:p>
          <a:p>
            <a:r>
              <a:rPr lang="ru-RU" sz="1400" dirty="0">
                <a:solidFill>
                  <a:schemeClr val="bg1"/>
                </a:solidFill>
              </a:rPr>
              <a:t>тяжкого вреда здоровью (такой вред уже</a:t>
            </a:r>
          </a:p>
          <a:p>
            <a:r>
              <a:rPr lang="ru-RU" sz="1400" dirty="0">
                <a:solidFill>
                  <a:schemeClr val="bg1"/>
                </a:solidFill>
              </a:rPr>
              <a:t>причинен), то в таком случае должно быть</a:t>
            </a:r>
          </a:p>
          <a:p>
            <a:r>
              <a:rPr lang="ru-RU" sz="1400" dirty="0">
                <a:solidFill>
                  <a:schemeClr val="bg1"/>
                </a:solidFill>
              </a:rPr>
              <a:t>инициировано контрольное (надзорное)</a:t>
            </a:r>
          </a:p>
          <a:p>
            <a:r>
              <a:rPr lang="ru-RU" sz="1400" dirty="0">
                <a:solidFill>
                  <a:schemeClr val="bg1"/>
                </a:solidFill>
              </a:rPr>
              <a:t>мероприятие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9096" y="1844565"/>
            <a:ext cx="4052374" cy="425939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209096" y="1851429"/>
            <a:ext cx="3810001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6</a:t>
            </a:r>
            <a:r>
              <a:rPr lang="ru-RU" dirty="0" smtClean="0">
                <a:solidFill>
                  <a:schemeClr val="bg1"/>
                </a:solidFill>
              </a:rPr>
              <a:t>. Почему профилактический визит так важен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sz="1400" b="1" dirty="0">
                <a:solidFill>
                  <a:schemeClr val="bg1"/>
                </a:solidFill>
              </a:rPr>
              <a:t>Эффективный метод информирования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•Контролируемые </a:t>
            </a:r>
            <a:r>
              <a:rPr lang="ru-RU" sz="1400" b="1" dirty="0">
                <a:solidFill>
                  <a:schemeClr val="bg1"/>
                </a:solidFill>
              </a:rPr>
              <a:t>лица получают все</a:t>
            </a:r>
          </a:p>
          <a:p>
            <a:r>
              <a:rPr lang="ru-RU" sz="1400" b="1" dirty="0">
                <a:solidFill>
                  <a:schemeClr val="bg1"/>
                </a:solidFill>
              </a:rPr>
              <a:t>необходимые сведения о соблюдении</a:t>
            </a:r>
          </a:p>
          <a:p>
            <a:r>
              <a:rPr lang="ru-RU" sz="1400" b="1" dirty="0">
                <a:solidFill>
                  <a:schemeClr val="bg1"/>
                </a:solidFill>
              </a:rPr>
              <a:t>обязательных требований в удобном</a:t>
            </a:r>
          </a:p>
          <a:p>
            <a:r>
              <a:rPr lang="ru-RU" sz="1400" b="1" dirty="0">
                <a:solidFill>
                  <a:schemeClr val="bg1"/>
                </a:solidFill>
              </a:rPr>
              <a:t>формате</a:t>
            </a:r>
          </a:p>
          <a:p>
            <a:r>
              <a:rPr lang="ru-RU" sz="1400" b="1" dirty="0">
                <a:solidFill>
                  <a:schemeClr val="bg1"/>
                </a:solidFill>
              </a:rPr>
              <a:t>Предиктивный характер мер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•Контролируемые </a:t>
            </a:r>
            <a:r>
              <a:rPr lang="ru-RU" sz="1400" b="1" dirty="0">
                <a:solidFill>
                  <a:schemeClr val="bg1"/>
                </a:solidFill>
              </a:rPr>
              <a:t>лица получают</a:t>
            </a:r>
          </a:p>
          <a:p>
            <a:r>
              <a:rPr lang="ru-RU" sz="1400" b="1" dirty="0">
                <a:solidFill>
                  <a:schemeClr val="bg1"/>
                </a:solidFill>
              </a:rPr>
              <a:t>возможность вовремя устранить</a:t>
            </a:r>
          </a:p>
          <a:p>
            <a:r>
              <a:rPr lang="ru-RU" sz="1400" b="1" dirty="0">
                <a:solidFill>
                  <a:schemeClr val="bg1"/>
                </a:solidFill>
              </a:rPr>
              <a:t>возможные нарушения и избежать</a:t>
            </a:r>
          </a:p>
          <a:p>
            <a:r>
              <a:rPr lang="ru-RU" sz="1400" b="1" dirty="0">
                <a:solidFill>
                  <a:schemeClr val="bg1"/>
                </a:solidFill>
              </a:rPr>
              <a:t>наказания, понизить свою категорию</a:t>
            </a:r>
          </a:p>
          <a:p>
            <a:r>
              <a:rPr lang="ru-RU" sz="1400" b="1" dirty="0">
                <a:solidFill>
                  <a:schemeClr val="bg1"/>
                </a:solidFill>
              </a:rPr>
              <a:t>риска (при наличии)</a:t>
            </a:r>
          </a:p>
          <a:p>
            <a:r>
              <a:rPr lang="ru-RU" sz="1400" b="1" dirty="0">
                <a:solidFill>
                  <a:schemeClr val="bg1"/>
                </a:solidFill>
              </a:rPr>
              <a:t>Повышение лояльности к органам власти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•Профилактический </a:t>
            </a:r>
            <a:r>
              <a:rPr lang="ru-RU" sz="1400" b="1" dirty="0">
                <a:solidFill>
                  <a:schemeClr val="bg1"/>
                </a:solidFill>
              </a:rPr>
              <a:t>визит направлен</a:t>
            </a:r>
          </a:p>
          <a:p>
            <a:r>
              <a:rPr lang="ru-RU" sz="1400" b="1" dirty="0">
                <a:solidFill>
                  <a:schemeClr val="bg1"/>
                </a:solidFill>
              </a:rPr>
              <a:t>на недопущение нарушений, а не на</a:t>
            </a:r>
          </a:p>
          <a:p>
            <a:r>
              <a:rPr lang="ru-RU" sz="1400" b="1" dirty="0">
                <a:solidFill>
                  <a:schemeClr val="bg1"/>
                </a:solidFill>
              </a:rPr>
              <a:t>обеспечение карательных мер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0988" y="20283"/>
            <a:ext cx="646232" cy="92333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8687220" y="20283"/>
            <a:ext cx="3810001" cy="92333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МИНИСТЕРСТВО ПО ЧРЕЗВЫЧАЙНЫМ СИТУАЦИЯМ </a:t>
            </a:r>
          </a:p>
          <a:p>
            <a:r>
              <a:rPr lang="ru-RU" dirty="0">
                <a:solidFill>
                  <a:schemeClr val="bg1"/>
                </a:solidFill>
              </a:rPr>
              <a:t>КАМЧАТСКОГО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32183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373</Words>
  <Application>Microsoft Office PowerPoint</Application>
  <PresentationFormat>Широкоэкранный</PresentationFormat>
  <Paragraphs>82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Грань</vt:lpstr>
      <vt:lpstr>Профилактический визит</vt:lpstr>
      <vt:lpstr>Профилактический визит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Чечеков Константин Олегович</dc:creator>
  <cp:lastModifiedBy>Чечеков Константин Олегович</cp:lastModifiedBy>
  <cp:revision>6</cp:revision>
  <dcterms:created xsi:type="dcterms:W3CDTF">2022-03-21T02:52:01Z</dcterms:created>
  <dcterms:modified xsi:type="dcterms:W3CDTF">2022-06-23T03:41:39Z</dcterms:modified>
</cp:coreProperties>
</file>