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handoutMasterIdLst>
    <p:handoutMasterId r:id="rId50"/>
  </p:handoutMasterIdLst>
  <p:sldIdLst>
    <p:sldId id="256" r:id="rId2"/>
    <p:sldId id="257" r:id="rId3"/>
    <p:sldId id="264" r:id="rId4"/>
    <p:sldId id="258" r:id="rId5"/>
    <p:sldId id="298" r:id="rId6"/>
    <p:sldId id="259" r:id="rId7"/>
    <p:sldId id="292" r:id="rId8"/>
    <p:sldId id="260" r:id="rId9"/>
    <p:sldId id="299" r:id="rId10"/>
    <p:sldId id="261" r:id="rId11"/>
    <p:sldId id="262" r:id="rId12"/>
    <p:sldId id="263" r:id="rId13"/>
    <p:sldId id="265" r:id="rId14"/>
    <p:sldId id="266" r:id="rId15"/>
    <p:sldId id="291" r:id="rId16"/>
    <p:sldId id="295" r:id="rId17"/>
    <p:sldId id="293" r:id="rId18"/>
    <p:sldId id="268" r:id="rId19"/>
    <p:sldId id="270" r:id="rId20"/>
    <p:sldId id="294" r:id="rId21"/>
    <p:sldId id="271" r:id="rId22"/>
    <p:sldId id="296" r:id="rId23"/>
    <p:sldId id="273" r:id="rId24"/>
    <p:sldId id="272" r:id="rId25"/>
    <p:sldId id="274" r:id="rId26"/>
    <p:sldId id="275" r:id="rId27"/>
    <p:sldId id="276" r:id="rId28"/>
    <p:sldId id="277" r:id="rId29"/>
    <p:sldId id="278" r:id="rId30"/>
    <p:sldId id="279" r:id="rId31"/>
    <p:sldId id="280" r:id="rId32"/>
    <p:sldId id="281" r:id="rId33"/>
    <p:sldId id="282" r:id="rId34"/>
    <p:sldId id="300" r:id="rId35"/>
    <p:sldId id="301" r:id="rId36"/>
    <p:sldId id="302" r:id="rId37"/>
    <p:sldId id="303" r:id="rId38"/>
    <p:sldId id="304" r:id="rId39"/>
    <p:sldId id="305" r:id="rId40"/>
    <p:sldId id="306" r:id="rId41"/>
    <p:sldId id="307" r:id="rId42"/>
    <p:sldId id="308" r:id="rId43"/>
    <p:sldId id="309" r:id="rId44"/>
    <p:sldId id="283" r:id="rId45"/>
    <p:sldId id="284" r:id="rId46"/>
    <p:sldId id="297" r:id="rId47"/>
    <p:sldId id="285" r:id="rId48"/>
    <p:sldId id="288" r:id="rId49"/>
  </p:sldIdLst>
  <p:sldSz cx="9144000" cy="5143500" type="screen16x9"/>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BFF"/>
    <a:srgbClr val="CC0099"/>
    <a:srgbClr val="F3F7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0" autoAdjust="0"/>
    <p:restoredTop sz="94660"/>
  </p:normalViewPr>
  <p:slideViewPr>
    <p:cSldViewPr snapToGrid="0">
      <p:cViewPr varScale="1">
        <p:scale>
          <a:sx n="57" d="100"/>
          <a:sy n="57" d="100"/>
        </p:scale>
        <p:origin x="-91" y="-874"/>
      </p:cViewPr>
      <p:guideLst>
        <p:guide orient="horz" pos="1620"/>
        <p:guide pos="2880"/>
      </p:guideLst>
    </p:cSldViewPr>
  </p:slideViewPr>
  <p:notesTextViewPr>
    <p:cViewPr>
      <p:scale>
        <a:sx n="1" d="1"/>
        <a:sy n="1" d="1"/>
      </p:scale>
      <p:origin x="0" y="0"/>
    </p:cViewPr>
  </p:notesTextViewPr>
  <p:notesViewPr>
    <p:cSldViewPr snapToGrid="0">
      <p:cViewPr varScale="1">
        <p:scale>
          <a:sx n="64" d="100"/>
          <a:sy n="64" d="100"/>
        </p:scale>
        <p:origin x="3115"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41FD189B-79F6-4EB1-A92C-5A8BE9F0FF6E}" type="datetimeFigureOut">
              <a:rPr lang="en-US" smtClean="0"/>
              <a:t>2/3/2020</a:t>
            </a:fld>
            <a:endParaRPr lang="en-US"/>
          </a:p>
        </p:txBody>
      </p:sp>
      <p:sp>
        <p:nvSpPr>
          <p:cNvPr id="4" name="Footer Placeholder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BBF73BAA-C269-4D70-9BD8-99E0395C04FE}" type="slidenum">
              <a:rPr lang="en-US" smtClean="0"/>
              <a:t>‹#›</a:t>
            </a:fld>
            <a:endParaRPr lang="en-US"/>
          </a:p>
        </p:txBody>
      </p:sp>
    </p:spTree>
    <p:extLst>
      <p:ext uri="{BB962C8B-B14F-4D97-AF65-F5344CB8AC3E}">
        <p14:creationId xmlns:p14="http://schemas.microsoft.com/office/powerpoint/2010/main" val="3217402588"/>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685800" y="841772"/>
            <a:ext cx="7772400" cy="17907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D938FF9-DABC-45ED-BD97-110B8F1C31CE}" type="datetimeFigureOut">
              <a:rPr lang="en-US" smtClean="0"/>
              <a:t>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685B2-31AD-445C-B988-BB72369BBAE1}" type="slidenum">
              <a:rPr lang="en-US" smtClean="0"/>
              <a:t>‹#›</a:t>
            </a:fld>
            <a:endParaRPr lang="en-US"/>
          </a:p>
        </p:txBody>
      </p:sp>
    </p:spTree>
    <p:extLst>
      <p:ext uri="{BB962C8B-B14F-4D97-AF65-F5344CB8AC3E}">
        <p14:creationId xmlns:p14="http://schemas.microsoft.com/office/powerpoint/2010/main" val="11571760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D938FF9-DABC-45ED-BD97-110B8F1C31CE}" type="datetimeFigureOut">
              <a:rPr lang="en-US" smtClean="0"/>
              <a:t>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685B2-31AD-445C-B988-BB72369BBAE1}" type="slidenum">
              <a:rPr lang="en-US" smtClean="0"/>
              <a:t>‹#›</a:t>
            </a:fld>
            <a:endParaRPr lang="en-US"/>
          </a:p>
        </p:txBody>
      </p:sp>
    </p:spTree>
    <p:extLst>
      <p:ext uri="{BB962C8B-B14F-4D97-AF65-F5344CB8AC3E}">
        <p14:creationId xmlns:p14="http://schemas.microsoft.com/office/powerpoint/2010/main" val="32968943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6"/>
            <a:ext cx="1971675" cy="435887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5" y="273846"/>
            <a:ext cx="5800725"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D938FF9-DABC-45ED-BD97-110B8F1C31CE}" type="datetimeFigureOut">
              <a:rPr lang="en-US" smtClean="0"/>
              <a:t>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685B2-31AD-445C-B988-BB72369BBAE1}" type="slidenum">
              <a:rPr lang="en-US" smtClean="0"/>
              <a:t>‹#›</a:t>
            </a:fld>
            <a:endParaRPr lang="en-US"/>
          </a:p>
        </p:txBody>
      </p:sp>
    </p:spTree>
    <p:extLst>
      <p:ext uri="{BB962C8B-B14F-4D97-AF65-F5344CB8AC3E}">
        <p14:creationId xmlns:p14="http://schemas.microsoft.com/office/powerpoint/2010/main" val="942453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D938FF9-DABC-45ED-BD97-110B8F1C31CE}" type="datetimeFigureOut">
              <a:rPr lang="en-US" smtClean="0"/>
              <a:t>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685B2-31AD-445C-B988-BB72369BBAE1}" type="slidenum">
              <a:rPr lang="en-US" smtClean="0"/>
              <a:t>‹#›</a:t>
            </a:fld>
            <a:endParaRPr lang="en-US"/>
          </a:p>
        </p:txBody>
      </p:sp>
    </p:spTree>
    <p:extLst>
      <p:ext uri="{BB962C8B-B14F-4D97-AF65-F5344CB8AC3E}">
        <p14:creationId xmlns:p14="http://schemas.microsoft.com/office/powerpoint/2010/main" val="2669124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7"/>
            <a:ext cx="7886700" cy="2139553"/>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D938FF9-DABC-45ED-BD97-110B8F1C31CE}" type="datetimeFigureOut">
              <a:rPr lang="en-US" smtClean="0"/>
              <a:t>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D685B2-31AD-445C-B988-BB72369BBAE1}" type="slidenum">
              <a:rPr lang="en-US" smtClean="0"/>
              <a:t>‹#›</a:t>
            </a:fld>
            <a:endParaRPr lang="en-US"/>
          </a:p>
        </p:txBody>
      </p:sp>
    </p:spTree>
    <p:extLst>
      <p:ext uri="{BB962C8B-B14F-4D97-AF65-F5344CB8AC3E}">
        <p14:creationId xmlns:p14="http://schemas.microsoft.com/office/powerpoint/2010/main" val="15928607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D938FF9-DABC-45ED-BD97-110B8F1C31CE}" type="datetimeFigureOut">
              <a:rPr lang="en-US" smtClean="0"/>
              <a:t>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D685B2-31AD-445C-B988-BB72369BBAE1}" type="slidenum">
              <a:rPr lang="en-US" smtClean="0"/>
              <a:t>‹#›</a:t>
            </a:fld>
            <a:endParaRPr lang="en-US"/>
          </a:p>
        </p:txBody>
      </p:sp>
    </p:spTree>
    <p:extLst>
      <p:ext uri="{BB962C8B-B14F-4D97-AF65-F5344CB8AC3E}">
        <p14:creationId xmlns:p14="http://schemas.microsoft.com/office/powerpoint/2010/main" val="4219124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7"/>
            <a:ext cx="7886700" cy="99417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5" y="1260872"/>
            <a:ext cx="3887391"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5" y="1878806"/>
            <a:ext cx="3887391"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D938FF9-DABC-45ED-BD97-110B8F1C31CE}" type="datetimeFigureOut">
              <a:rPr lang="en-US" smtClean="0"/>
              <a:t>2/3/2020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D685B2-31AD-445C-B988-BB72369BBAE1}" type="slidenum">
              <a:rPr lang="en-US" smtClean="0"/>
              <a:t>‹#›</a:t>
            </a:fld>
            <a:endParaRPr lang="en-US"/>
          </a:p>
        </p:txBody>
      </p:sp>
    </p:spTree>
    <p:extLst>
      <p:ext uri="{BB962C8B-B14F-4D97-AF65-F5344CB8AC3E}">
        <p14:creationId xmlns:p14="http://schemas.microsoft.com/office/powerpoint/2010/main" val="35508997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D938FF9-DABC-45ED-BD97-110B8F1C31CE}" type="datetimeFigureOut">
              <a:rPr lang="en-US" smtClean="0"/>
              <a:t>2/3/2020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D685B2-31AD-445C-B988-BB72369BBAE1}" type="slidenum">
              <a:rPr lang="en-US" smtClean="0"/>
              <a:t>‹#›</a:t>
            </a:fld>
            <a:endParaRPr lang="en-US"/>
          </a:p>
        </p:txBody>
      </p:sp>
    </p:spTree>
    <p:extLst>
      <p:ext uri="{BB962C8B-B14F-4D97-AF65-F5344CB8AC3E}">
        <p14:creationId xmlns:p14="http://schemas.microsoft.com/office/powerpoint/2010/main" val="584946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938FF9-DABC-45ED-BD97-110B8F1C31CE}" type="datetimeFigureOut">
              <a:rPr lang="en-US" smtClean="0"/>
              <a:t>2/3/2020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D685B2-31AD-445C-B988-BB72369BBAE1}" type="slidenum">
              <a:rPr lang="en-US" smtClean="0"/>
              <a:t>‹#›</a:t>
            </a:fld>
            <a:endParaRPr lang="en-US"/>
          </a:p>
        </p:txBody>
      </p:sp>
    </p:spTree>
    <p:extLst>
      <p:ext uri="{BB962C8B-B14F-4D97-AF65-F5344CB8AC3E}">
        <p14:creationId xmlns:p14="http://schemas.microsoft.com/office/powerpoint/2010/main" val="868916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740572"/>
            <a:ext cx="4629150" cy="36552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D938FF9-DABC-45ED-BD97-110B8F1C31CE}" type="datetimeFigureOut">
              <a:rPr lang="en-US" smtClean="0"/>
              <a:t>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D685B2-31AD-445C-B988-BB72369BBAE1}" type="slidenum">
              <a:rPr lang="en-US" smtClean="0"/>
              <a:t>‹#›</a:t>
            </a:fld>
            <a:endParaRPr lang="en-US"/>
          </a:p>
        </p:txBody>
      </p:sp>
    </p:spTree>
    <p:extLst>
      <p:ext uri="{BB962C8B-B14F-4D97-AF65-F5344CB8AC3E}">
        <p14:creationId xmlns:p14="http://schemas.microsoft.com/office/powerpoint/2010/main" val="3408681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740572"/>
            <a:ext cx="4629150" cy="365521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D938FF9-DABC-45ED-BD97-110B8F1C31CE}" type="datetimeFigureOut">
              <a:rPr lang="en-US" smtClean="0"/>
              <a:t>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D685B2-31AD-445C-B988-BB72369BBAE1}" type="slidenum">
              <a:rPr lang="en-US" smtClean="0"/>
              <a:t>‹#›</a:t>
            </a:fld>
            <a:endParaRPr lang="en-US"/>
          </a:p>
        </p:txBody>
      </p:sp>
    </p:spTree>
    <p:extLst>
      <p:ext uri="{BB962C8B-B14F-4D97-AF65-F5344CB8AC3E}">
        <p14:creationId xmlns:p14="http://schemas.microsoft.com/office/powerpoint/2010/main" val="29205436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628650" y="273847"/>
            <a:ext cx="7886700" cy="99417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FD938FF9-DABC-45ED-BD97-110B8F1C31CE}" type="datetimeFigureOut">
              <a:rPr lang="en-US" smtClean="0"/>
              <a:t>2/3/2020</a:t>
            </a:fld>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8D685B2-31AD-445C-B988-BB72369BBAE1}" type="slidenum">
              <a:rPr lang="en-US" smtClean="0"/>
              <a:t>‹#›</a:t>
            </a:fld>
            <a:endParaRPr lang="en-US"/>
          </a:p>
        </p:txBody>
      </p:sp>
    </p:spTree>
    <p:extLst>
      <p:ext uri="{BB962C8B-B14F-4D97-AF65-F5344CB8AC3E}">
        <p14:creationId xmlns:p14="http://schemas.microsoft.com/office/powerpoint/2010/main" val="21468607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gif"/><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gif"/><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gif"/><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gif"/><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gif"/><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gif"/><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gif"/><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gif"/><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g"/><Relationship Id="rId1" Type="http://schemas.openxmlformats.org/officeDocument/2006/relationships/slideLayout" Target="../slideLayouts/slideLayout2.xml"/><Relationship Id="rId5" Type="http://schemas.openxmlformats.org/officeDocument/2006/relationships/image" Target="../media/image3.gif"/><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gif"/><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gif"/><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31.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gif"/><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7663" y="359595"/>
            <a:ext cx="8368496" cy="1786012"/>
          </a:xfrm>
        </p:spPr>
        <p:txBody>
          <a:bodyPr>
            <a:noAutofit/>
          </a:bodyPr>
          <a:lstStyle/>
          <a:p>
            <a:r>
              <a:rPr lang="ru-RU" sz="2800" dirty="0">
                <a:solidFill>
                  <a:srgbClr val="F3F7FE"/>
                </a:solidFill>
                <a:effectLst>
                  <a:glow rad="228600">
                    <a:schemeClr val="accent1">
                      <a:satMod val="175000"/>
                      <a:alpha val="40000"/>
                    </a:schemeClr>
                  </a:glow>
                </a:effectLst>
                <a:latin typeface="Times New Roman" pitchFamily="18" charset="0"/>
                <a:cs typeface="Times New Roman" pitchFamily="18" charset="0"/>
              </a:rPr>
              <a:t>ПУБЛИЧНЫЙ ОТЧЕТ</a:t>
            </a:r>
            <a:r>
              <a:rPr lang="ru-RU" sz="2000" dirty="0">
                <a:solidFill>
                  <a:srgbClr val="F3F7FE"/>
                </a:solidFill>
                <a:effectLst>
                  <a:glow rad="228600">
                    <a:schemeClr val="accent1">
                      <a:satMod val="175000"/>
                      <a:alpha val="40000"/>
                    </a:schemeClr>
                  </a:glow>
                </a:effectLst>
                <a:latin typeface="Times New Roman" pitchFamily="18" charset="0"/>
                <a:cs typeface="Times New Roman" pitchFamily="18" charset="0"/>
              </a:rPr>
              <a:t/>
            </a:r>
            <a:br>
              <a:rPr lang="ru-RU" sz="2000" dirty="0">
                <a:solidFill>
                  <a:srgbClr val="F3F7FE"/>
                </a:solidFill>
                <a:effectLst>
                  <a:glow rad="228600">
                    <a:schemeClr val="accent1">
                      <a:satMod val="175000"/>
                      <a:alpha val="40000"/>
                    </a:schemeClr>
                  </a:glow>
                </a:effectLst>
                <a:latin typeface="Times New Roman" pitchFamily="18" charset="0"/>
                <a:cs typeface="Times New Roman" pitchFamily="18" charset="0"/>
              </a:rPr>
            </a:br>
            <a:r>
              <a:rPr lang="ru-RU" sz="2000" dirty="0">
                <a:solidFill>
                  <a:srgbClr val="F3F7FE"/>
                </a:solidFill>
                <a:effectLst>
                  <a:glow rad="228600">
                    <a:schemeClr val="accent1">
                      <a:satMod val="175000"/>
                      <a:alpha val="40000"/>
                    </a:schemeClr>
                  </a:glow>
                </a:effectLst>
                <a:latin typeface="Times New Roman" pitchFamily="18" charset="0"/>
                <a:cs typeface="Times New Roman" pitchFamily="18" charset="0"/>
              </a:rPr>
              <a:t>директора Краевого государственного казенного учреждения </a:t>
            </a:r>
            <a:r>
              <a:rPr lang="ru-RU" sz="2000" dirty="0" smtClean="0">
                <a:solidFill>
                  <a:srgbClr val="F3F7FE"/>
                </a:solidFill>
                <a:effectLst>
                  <a:glow rad="228600">
                    <a:schemeClr val="accent1">
                      <a:satMod val="175000"/>
                      <a:alpha val="40000"/>
                    </a:schemeClr>
                  </a:glow>
                </a:effectLst>
                <a:latin typeface="Times New Roman" pitchFamily="18" charset="0"/>
                <a:cs typeface="Times New Roman" pitchFamily="18" charset="0"/>
              </a:rPr>
              <a:t/>
            </a:r>
            <a:br>
              <a:rPr lang="ru-RU" sz="2000" dirty="0" smtClean="0">
                <a:solidFill>
                  <a:srgbClr val="F3F7FE"/>
                </a:solidFill>
                <a:effectLst>
                  <a:glow rad="228600">
                    <a:schemeClr val="accent1">
                      <a:satMod val="175000"/>
                      <a:alpha val="40000"/>
                    </a:schemeClr>
                  </a:glow>
                </a:effectLst>
                <a:latin typeface="Times New Roman" pitchFamily="18" charset="0"/>
                <a:cs typeface="Times New Roman" pitchFamily="18" charset="0"/>
              </a:rPr>
            </a:br>
            <a:r>
              <a:rPr lang="ru-RU" sz="2000" dirty="0" smtClean="0">
                <a:solidFill>
                  <a:srgbClr val="F3F7FE"/>
                </a:solidFill>
                <a:effectLst>
                  <a:glow rad="228600">
                    <a:schemeClr val="accent1">
                      <a:satMod val="175000"/>
                      <a:alpha val="40000"/>
                    </a:schemeClr>
                  </a:glow>
                </a:effectLst>
                <a:latin typeface="Times New Roman" pitchFamily="18" charset="0"/>
                <a:cs typeface="Times New Roman" pitchFamily="18" charset="0"/>
              </a:rPr>
              <a:t>«</a:t>
            </a:r>
            <a:r>
              <a:rPr lang="ru-RU" sz="2000" dirty="0">
                <a:solidFill>
                  <a:srgbClr val="F3F7FE"/>
                </a:solidFill>
                <a:effectLst>
                  <a:glow rad="228600">
                    <a:schemeClr val="accent1">
                      <a:satMod val="175000"/>
                      <a:alpha val="40000"/>
                    </a:schemeClr>
                  </a:glow>
                </a:effectLst>
                <a:latin typeface="Times New Roman" pitchFamily="18" charset="0"/>
                <a:cs typeface="Times New Roman" pitchFamily="18" charset="0"/>
              </a:rPr>
              <a:t>Центр обеспечения действий </a:t>
            </a:r>
            <a:r>
              <a:rPr lang="ru-RU" sz="2000" dirty="0" smtClean="0">
                <a:solidFill>
                  <a:srgbClr val="F3F7FE"/>
                </a:solidFill>
                <a:effectLst>
                  <a:glow rad="228600">
                    <a:schemeClr val="accent1">
                      <a:satMod val="175000"/>
                      <a:alpha val="40000"/>
                    </a:schemeClr>
                  </a:glow>
                </a:effectLst>
                <a:latin typeface="Times New Roman" pitchFamily="18" charset="0"/>
                <a:cs typeface="Times New Roman" pitchFamily="18" charset="0"/>
              </a:rPr>
              <a:t/>
            </a:r>
            <a:br>
              <a:rPr lang="ru-RU" sz="2000" dirty="0" smtClean="0">
                <a:solidFill>
                  <a:srgbClr val="F3F7FE"/>
                </a:solidFill>
                <a:effectLst>
                  <a:glow rad="228600">
                    <a:schemeClr val="accent1">
                      <a:satMod val="175000"/>
                      <a:alpha val="40000"/>
                    </a:schemeClr>
                  </a:glow>
                </a:effectLst>
                <a:latin typeface="Times New Roman" pitchFamily="18" charset="0"/>
                <a:cs typeface="Times New Roman" pitchFamily="18" charset="0"/>
              </a:rPr>
            </a:br>
            <a:r>
              <a:rPr lang="ru-RU" sz="2000" dirty="0" smtClean="0">
                <a:solidFill>
                  <a:srgbClr val="F3F7FE"/>
                </a:solidFill>
                <a:effectLst>
                  <a:glow rad="228600">
                    <a:schemeClr val="accent1">
                      <a:satMod val="175000"/>
                      <a:alpha val="40000"/>
                    </a:schemeClr>
                  </a:glow>
                </a:effectLst>
                <a:latin typeface="Times New Roman" pitchFamily="18" charset="0"/>
                <a:cs typeface="Times New Roman" pitchFamily="18" charset="0"/>
              </a:rPr>
              <a:t>по гражданской </a:t>
            </a:r>
            <a:r>
              <a:rPr lang="ru-RU" sz="2000" dirty="0">
                <a:solidFill>
                  <a:srgbClr val="F3F7FE"/>
                </a:solidFill>
                <a:effectLst>
                  <a:glow rad="228600">
                    <a:schemeClr val="accent1">
                      <a:satMod val="175000"/>
                      <a:alpha val="40000"/>
                    </a:schemeClr>
                  </a:glow>
                </a:effectLst>
                <a:latin typeface="Times New Roman" pitchFamily="18" charset="0"/>
                <a:cs typeface="Times New Roman" pitchFamily="18" charset="0"/>
              </a:rPr>
              <a:t>обороне, чрезвычайным </a:t>
            </a:r>
            <a:r>
              <a:rPr lang="ru-RU" sz="2000" dirty="0" smtClean="0">
                <a:solidFill>
                  <a:srgbClr val="F3F7FE"/>
                </a:solidFill>
                <a:effectLst>
                  <a:glow rad="228600">
                    <a:schemeClr val="accent1">
                      <a:satMod val="175000"/>
                      <a:alpha val="40000"/>
                    </a:schemeClr>
                  </a:glow>
                </a:effectLst>
                <a:latin typeface="Times New Roman" pitchFamily="18" charset="0"/>
                <a:cs typeface="Times New Roman" pitchFamily="18" charset="0"/>
              </a:rPr>
              <a:t>ситуациям</a:t>
            </a:r>
            <a:br>
              <a:rPr lang="ru-RU" sz="2000" dirty="0" smtClean="0">
                <a:solidFill>
                  <a:srgbClr val="F3F7FE"/>
                </a:solidFill>
                <a:effectLst>
                  <a:glow rad="228600">
                    <a:schemeClr val="accent1">
                      <a:satMod val="175000"/>
                      <a:alpha val="40000"/>
                    </a:schemeClr>
                  </a:glow>
                </a:effectLst>
                <a:latin typeface="Times New Roman" pitchFamily="18" charset="0"/>
                <a:cs typeface="Times New Roman" pitchFamily="18" charset="0"/>
              </a:rPr>
            </a:br>
            <a:r>
              <a:rPr lang="ru-RU" sz="2000" dirty="0" smtClean="0">
                <a:solidFill>
                  <a:srgbClr val="F3F7FE"/>
                </a:solidFill>
                <a:effectLst>
                  <a:glow rad="228600">
                    <a:schemeClr val="accent1">
                      <a:satMod val="175000"/>
                      <a:alpha val="40000"/>
                    </a:schemeClr>
                  </a:glow>
                </a:effectLst>
                <a:latin typeface="Times New Roman" pitchFamily="18" charset="0"/>
                <a:cs typeface="Times New Roman" pitchFamily="18" charset="0"/>
              </a:rPr>
              <a:t> </a:t>
            </a:r>
            <a:r>
              <a:rPr lang="ru-RU" sz="2000" dirty="0">
                <a:solidFill>
                  <a:srgbClr val="F3F7FE"/>
                </a:solidFill>
                <a:effectLst>
                  <a:glow rad="228600">
                    <a:schemeClr val="accent1">
                      <a:satMod val="175000"/>
                      <a:alpha val="40000"/>
                    </a:schemeClr>
                  </a:glow>
                </a:effectLst>
                <a:latin typeface="Times New Roman" pitchFamily="18" charset="0"/>
                <a:cs typeface="Times New Roman" pitchFamily="18" charset="0"/>
              </a:rPr>
              <a:t>и пожарной безопасности в Камчатском крае» </a:t>
            </a:r>
            <a:br>
              <a:rPr lang="ru-RU" sz="2000" dirty="0">
                <a:solidFill>
                  <a:srgbClr val="F3F7FE"/>
                </a:solidFill>
                <a:effectLst>
                  <a:glow rad="228600">
                    <a:schemeClr val="accent1">
                      <a:satMod val="175000"/>
                      <a:alpha val="40000"/>
                    </a:schemeClr>
                  </a:glow>
                </a:effectLst>
                <a:latin typeface="Times New Roman" pitchFamily="18" charset="0"/>
                <a:cs typeface="Times New Roman" pitchFamily="18" charset="0"/>
              </a:rPr>
            </a:br>
            <a:r>
              <a:rPr lang="ru-RU" sz="2000" dirty="0">
                <a:solidFill>
                  <a:srgbClr val="F3F7FE"/>
                </a:solidFill>
                <a:effectLst>
                  <a:glow rad="228600">
                    <a:schemeClr val="accent1">
                      <a:satMod val="175000"/>
                      <a:alpha val="40000"/>
                    </a:schemeClr>
                  </a:glow>
                </a:effectLst>
                <a:latin typeface="Times New Roman" pitchFamily="18" charset="0"/>
                <a:cs typeface="Times New Roman" pitchFamily="18" charset="0"/>
              </a:rPr>
              <a:t>об итогах деятельности </a:t>
            </a:r>
            <a:r>
              <a:rPr lang="ru-RU" sz="2000" dirty="0" smtClean="0">
                <a:solidFill>
                  <a:srgbClr val="F3F7FE"/>
                </a:solidFill>
                <a:effectLst>
                  <a:glow rad="228600">
                    <a:schemeClr val="accent1">
                      <a:satMod val="175000"/>
                      <a:alpha val="40000"/>
                    </a:schemeClr>
                  </a:glow>
                </a:effectLst>
                <a:latin typeface="Times New Roman" pitchFamily="18" charset="0"/>
                <a:cs typeface="Times New Roman" pitchFamily="18" charset="0"/>
              </a:rPr>
              <a:t> в  </a:t>
            </a:r>
            <a:r>
              <a:rPr lang="ru-RU" sz="2000" dirty="0">
                <a:solidFill>
                  <a:srgbClr val="F3F7FE"/>
                </a:solidFill>
                <a:effectLst>
                  <a:glow rad="228600">
                    <a:schemeClr val="accent1">
                      <a:satMod val="175000"/>
                      <a:alpha val="40000"/>
                    </a:schemeClr>
                  </a:glow>
                </a:effectLst>
                <a:latin typeface="Times New Roman" pitchFamily="18" charset="0"/>
                <a:cs typeface="Times New Roman" pitchFamily="18" charset="0"/>
              </a:rPr>
              <a:t>2019 </a:t>
            </a:r>
            <a:r>
              <a:rPr lang="ru-RU" sz="2000" dirty="0" smtClean="0">
                <a:solidFill>
                  <a:srgbClr val="F3F7FE"/>
                </a:solidFill>
                <a:effectLst>
                  <a:glow rad="228600">
                    <a:schemeClr val="accent1">
                      <a:satMod val="175000"/>
                      <a:alpha val="40000"/>
                    </a:schemeClr>
                  </a:glow>
                </a:effectLst>
                <a:latin typeface="Times New Roman" pitchFamily="18" charset="0"/>
                <a:cs typeface="Times New Roman" pitchFamily="18" charset="0"/>
              </a:rPr>
              <a:t>году</a:t>
            </a:r>
            <a:endParaRPr lang="ru-RU" sz="2000" dirty="0">
              <a:solidFill>
                <a:srgbClr val="F3F7FE"/>
              </a:solidFill>
              <a:effectLst>
                <a:glow rad="228600">
                  <a:schemeClr val="accent1">
                    <a:satMod val="175000"/>
                    <a:alpha val="40000"/>
                  </a:schemeClr>
                </a:glow>
              </a:effectLst>
              <a:latin typeface="Times New Roman" pitchFamily="18" charset="0"/>
              <a:cs typeface="Times New Roman" pitchFamily="18" charset="0"/>
            </a:endParaRPr>
          </a:p>
        </p:txBody>
      </p:sp>
      <p:pic>
        <p:nvPicPr>
          <p:cNvPr id="1028" name="Picture 4" descr="G:\ClipArt\Эмблемы, символика\Эмблема-ЦОД-все.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74071" y="3216332"/>
            <a:ext cx="1835680" cy="1716090"/>
          </a:xfrm>
          <a:prstGeom prst="rect">
            <a:avLst/>
          </a:prstGeom>
          <a:noFill/>
          <a:effectLst>
            <a:glow rad="2286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1688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ubtitle 2"/>
          <p:cNvSpPr txBox="1">
            <a:spLocks/>
          </p:cNvSpPr>
          <p:nvPr/>
        </p:nvSpPr>
        <p:spPr>
          <a:xfrm>
            <a:off x="236669" y="661481"/>
            <a:ext cx="8681420" cy="36601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None/>
            </a:pPr>
            <a:endParaRPr lang="ru-RU" sz="1800" dirty="0" smtClean="0">
              <a:solidFill>
                <a:srgbClr val="FBFBFF"/>
              </a:solidFill>
              <a:effectLst>
                <a:glow rad="127000">
                  <a:srgbClr val="CC0099">
                    <a:alpha val="35000"/>
                  </a:srgbClr>
                </a:glow>
              </a:effectLst>
              <a:latin typeface="Times New Roman" pitchFamily="18" charset="0"/>
              <a:cs typeface="Times New Roman" pitchFamily="18" charset="0"/>
            </a:endParaRPr>
          </a:p>
          <a:p>
            <a:pPr marL="0" indent="0">
              <a:lnSpc>
                <a:spcPct val="120000"/>
              </a:lnSpc>
              <a:spcBef>
                <a:spcPts val="0"/>
              </a:spcBef>
              <a:buNone/>
            </a:pPr>
            <a:endParaRPr lang="ru-RU" sz="1800" dirty="0" smtClean="0">
              <a:solidFill>
                <a:srgbClr val="FBFBFF"/>
              </a:solidFill>
              <a:effectLst>
                <a:glow rad="127000">
                  <a:srgbClr val="CC0099">
                    <a:alpha val="35000"/>
                  </a:srgbClr>
                </a:glow>
              </a:effectLst>
              <a:latin typeface="Times New Roman" pitchFamily="18" charset="0"/>
              <a:cs typeface="Times New Roman" pitchFamily="18" charset="0"/>
            </a:endParaRPr>
          </a:p>
          <a:p>
            <a:pPr marL="0" indent="0">
              <a:lnSpc>
                <a:spcPct val="120000"/>
              </a:lnSpc>
              <a:spcBef>
                <a:spcPts val="0"/>
              </a:spcBef>
              <a:buNone/>
            </a:pPr>
            <a:r>
              <a:rPr lang="ru-RU" sz="1800" dirty="0" smtClean="0">
                <a:solidFill>
                  <a:srgbClr val="FBFBFF"/>
                </a:solidFill>
                <a:effectLst/>
                <a:latin typeface="Times New Roman" pitchFamily="18" charset="0"/>
                <a:cs typeface="Times New Roman" pitchFamily="18" charset="0"/>
              </a:rPr>
              <a:t>беспилотные летательные аппараты </a:t>
            </a:r>
            <a:r>
              <a:rPr lang="ru-RU" sz="1800" dirty="0">
                <a:solidFill>
                  <a:srgbClr val="FBFBFF"/>
                </a:solidFill>
                <a:effectLst/>
                <a:latin typeface="Times New Roman" pitchFamily="18" charset="0"/>
                <a:cs typeface="Times New Roman" pitchFamily="18" charset="0"/>
              </a:rPr>
              <a:t>для </a:t>
            </a:r>
            <a:r>
              <a:rPr lang="ru-RU" sz="1800" dirty="0" smtClean="0">
                <a:solidFill>
                  <a:srgbClr val="FBFBFF"/>
                </a:solidFill>
                <a:effectLst/>
                <a:latin typeface="Times New Roman" pitchFamily="18" charset="0"/>
                <a:cs typeface="Times New Roman" pitchFamily="18" charset="0"/>
              </a:rPr>
              <a:t>ПСО</a:t>
            </a:r>
          </a:p>
          <a:p>
            <a:pPr>
              <a:lnSpc>
                <a:spcPct val="120000"/>
              </a:lnSpc>
              <a:spcBef>
                <a:spcPts val="0"/>
              </a:spcBef>
              <a:buFontTx/>
              <a:buChar char="-"/>
            </a:pPr>
            <a:endParaRPr lang="ru-RU" sz="1800" dirty="0">
              <a:solidFill>
                <a:srgbClr val="FBFBFF"/>
              </a:solidFill>
              <a:effectLst/>
              <a:latin typeface="Times New Roman" pitchFamily="18" charset="0"/>
              <a:cs typeface="Times New Roman" pitchFamily="18" charset="0"/>
            </a:endParaRPr>
          </a:p>
          <a:p>
            <a:pPr>
              <a:lnSpc>
                <a:spcPct val="120000"/>
              </a:lnSpc>
              <a:spcBef>
                <a:spcPts val="0"/>
              </a:spcBef>
              <a:buFontTx/>
              <a:buChar char="-"/>
            </a:pPr>
            <a:endParaRPr lang="ru-RU" sz="1800" dirty="0" smtClean="0">
              <a:solidFill>
                <a:srgbClr val="FBFBFF"/>
              </a:solidFill>
              <a:effectLst/>
              <a:latin typeface="Times New Roman" pitchFamily="18" charset="0"/>
              <a:cs typeface="Times New Roman" pitchFamily="18" charset="0"/>
            </a:endParaRPr>
          </a:p>
          <a:p>
            <a:pPr>
              <a:lnSpc>
                <a:spcPct val="120000"/>
              </a:lnSpc>
              <a:spcBef>
                <a:spcPts val="0"/>
              </a:spcBef>
              <a:buFontTx/>
              <a:buChar char="-"/>
            </a:pPr>
            <a:endParaRPr lang="ru-RU" sz="1800" dirty="0">
              <a:solidFill>
                <a:srgbClr val="FBFBFF"/>
              </a:solidFill>
              <a:effectLst/>
              <a:latin typeface="Times New Roman" pitchFamily="18" charset="0"/>
              <a:cs typeface="Times New Roman" pitchFamily="18" charset="0"/>
            </a:endParaRPr>
          </a:p>
          <a:p>
            <a:pPr>
              <a:lnSpc>
                <a:spcPct val="120000"/>
              </a:lnSpc>
              <a:spcBef>
                <a:spcPts val="0"/>
              </a:spcBef>
              <a:buFontTx/>
              <a:buChar char="-"/>
            </a:pPr>
            <a:endParaRPr lang="ru-RU" sz="1800" dirty="0">
              <a:solidFill>
                <a:srgbClr val="FBFBFF"/>
              </a:solidFill>
              <a:effectLst/>
              <a:latin typeface="Times New Roman" pitchFamily="18" charset="0"/>
              <a:cs typeface="Times New Roman" pitchFamily="18" charset="0"/>
            </a:endParaRPr>
          </a:p>
          <a:p>
            <a:pPr marL="0" indent="0">
              <a:lnSpc>
                <a:spcPct val="120000"/>
              </a:lnSpc>
              <a:spcBef>
                <a:spcPts val="0"/>
              </a:spcBef>
              <a:buNone/>
            </a:pPr>
            <a:r>
              <a:rPr lang="ru-RU" sz="1800" dirty="0" smtClean="0">
                <a:solidFill>
                  <a:srgbClr val="FBFBFF"/>
                </a:solidFill>
                <a:effectLst/>
                <a:latin typeface="Times New Roman" pitchFamily="18" charset="0"/>
                <a:cs typeface="Times New Roman" pitchFamily="18" charset="0"/>
              </a:rPr>
              <a:t>комплект </a:t>
            </a:r>
            <a:r>
              <a:rPr lang="ru-RU" sz="1800" dirty="0">
                <a:solidFill>
                  <a:srgbClr val="FBFBFF"/>
                </a:solidFill>
                <a:effectLst/>
                <a:latin typeface="Times New Roman" pitchFamily="18" charset="0"/>
                <a:cs typeface="Times New Roman" pitchFamily="18" charset="0"/>
              </a:rPr>
              <a:t>ГАСИ для филиала ПСО по </a:t>
            </a:r>
            <a:r>
              <a:rPr lang="ru-RU" sz="1800" dirty="0" err="1">
                <a:solidFill>
                  <a:srgbClr val="FBFBFF"/>
                </a:solidFill>
                <a:effectLst/>
                <a:latin typeface="Times New Roman" pitchFamily="18" charset="0"/>
                <a:cs typeface="Times New Roman" pitchFamily="18" charset="0"/>
              </a:rPr>
              <a:t>Усть</a:t>
            </a:r>
            <a:r>
              <a:rPr lang="ru-RU" sz="1800" dirty="0">
                <a:solidFill>
                  <a:srgbClr val="FBFBFF"/>
                </a:solidFill>
                <a:effectLst/>
                <a:latin typeface="Times New Roman" pitchFamily="18" charset="0"/>
                <a:cs typeface="Times New Roman" pitchFamily="18" charset="0"/>
              </a:rPr>
              <a:t>-Большерецкому </a:t>
            </a:r>
            <a:r>
              <a:rPr lang="ru-RU" sz="1800" dirty="0" smtClean="0">
                <a:solidFill>
                  <a:srgbClr val="FBFBFF"/>
                </a:solidFill>
                <a:effectLst/>
                <a:latin typeface="Times New Roman" pitchFamily="18" charset="0"/>
                <a:cs typeface="Times New Roman" pitchFamily="18" charset="0"/>
              </a:rPr>
              <a:t>МР</a:t>
            </a:r>
            <a:endParaRPr lang="ru-RU" sz="1800" dirty="0">
              <a:solidFill>
                <a:srgbClr val="FBFBFF"/>
              </a:solidFill>
              <a:effectLst/>
              <a:latin typeface="Times New Roman" pitchFamily="18" charset="0"/>
              <a:cs typeface="Times New Roman" pitchFamily="18" charset="0"/>
            </a:endParaRPr>
          </a:p>
        </p:txBody>
      </p:sp>
      <p:pic>
        <p:nvPicPr>
          <p:cNvPr id="4" name="Picture 4" descr="G:\ClipArt\Эмблемы, символика\Эмблема-ЦОД-все.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44616" y="4457617"/>
            <a:ext cx="632184" cy="618386"/>
          </a:xfrm>
          <a:prstGeom prst="rect">
            <a:avLst/>
          </a:prstGeom>
          <a:noFill/>
          <a:effectLst>
            <a:glow rad="2286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sp>
        <p:nvSpPr>
          <p:cNvPr id="5" name="Заголовок 2"/>
          <p:cNvSpPr>
            <a:spLocks noGrp="1"/>
          </p:cNvSpPr>
          <p:nvPr>
            <p:ph type="title"/>
          </p:nvPr>
        </p:nvSpPr>
        <p:spPr>
          <a:xfrm>
            <a:off x="0" y="1"/>
            <a:ext cx="9144000" cy="742278"/>
          </a:xfrm>
        </p:spPr>
        <p:txBody>
          <a:bodyPr>
            <a:normAutofit/>
          </a:bodyPr>
          <a:lstStyle/>
          <a:p>
            <a:pPr algn="ctr"/>
            <a:r>
              <a:rPr lang="ru-RU" sz="2400" dirty="0">
                <a:solidFill>
                  <a:srgbClr val="F3F7FE"/>
                </a:solidFill>
                <a:effectLst>
                  <a:glow rad="228600">
                    <a:schemeClr val="accent1">
                      <a:satMod val="175000"/>
                      <a:alpha val="40000"/>
                    </a:schemeClr>
                  </a:glow>
                </a:effectLst>
                <a:latin typeface="Times New Roman" pitchFamily="18" charset="0"/>
                <a:cs typeface="Times New Roman" pitchFamily="18" charset="0"/>
              </a:rPr>
              <a:t>СОВЕРШЕНСТВОВАНИЕ ОСНАЩЕНИЯ СНАРЯЖЕНИЕМ</a:t>
            </a:r>
          </a:p>
        </p:txBody>
      </p:sp>
      <p:pic>
        <p:nvPicPr>
          <p:cNvPr id="8" name="Picture 6" descr="https://sc02.alicdn.com/kf/HLB1WehXQpYqK1RjSZLeq6zXppXaR/Hydraulic-spreader-cutter-earthquake-disaster-emergency-rescu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978" b="14310"/>
          <a:stretch/>
        </p:blipFill>
        <p:spPr bwMode="auto">
          <a:xfrm>
            <a:off x="6788839" y="2730315"/>
            <a:ext cx="1973701" cy="1435100"/>
          </a:xfrm>
          <a:prstGeom prst="rect">
            <a:avLst/>
          </a:prstGeom>
          <a:noFill/>
          <a:effectLst>
            <a:glow rad="1397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050" name="Picture 2" descr="https://www.vladtime.ru/uploads/posts/2017-10/1507096131_bespilotnie_letatelnie_apparati_foto_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0581" y="836999"/>
            <a:ext cx="1973701" cy="1435100"/>
          </a:xfrm>
          <a:prstGeom prst="rect">
            <a:avLst/>
          </a:prstGeom>
          <a:noFill/>
          <a:effectLst>
            <a:glow rad="1397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2113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ubtitle 2"/>
          <p:cNvSpPr txBox="1">
            <a:spLocks/>
          </p:cNvSpPr>
          <p:nvPr/>
        </p:nvSpPr>
        <p:spPr>
          <a:xfrm>
            <a:off x="344245" y="660400"/>
            <a:ext cx="8455510" cy="39666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buNone/>
            </a:pPr>
            <a:r>
              <a:rPr lang="ru-RU" sz="1800" dirty="0">
                <a:solidFill>
                  <a:srgbClr val="FBFBFF"/>
                </a:solidFill>
                <a:effectLst/>
                <a:latin typeface="Times New Roman" pitchFamily="18" charset="0"/>
                <a:cs typeface="Times New Roman" pitchFamily="18" charset="0"/>
              </a:rPr>
              <a:t>Для подразделений противопожарной службы приобретено 3 пожарных автомобиля основного назначения на сумму – около 21 млн. рублей.</a:t>
            </a:r>
          </a:p>
          <a:p>
            <a:pPr marL="0" indent="0" algn="ctr">
              <a:lnSpc>
                <a:spcPct val="120000"/>
              </a:lnSpc>
              <a:spcBef>
                <a:spcPts val="0"/>
              </a:spcBef>
              <a:buNone/>
            </a:pPr>
            <a:r>
              <a:rPr lang="ru-RU" sz="1800" dirty="0">
                <a:solidFill>
                  <a:srgbClr val="FBFBFF"/>
                </a:solidFill>
                <a:effectLst/>
                <a:latin typeface="Times New Roman" pitchFamily="18" charset="0"/>
                <a:cs typeface="Times New Roman" pitchFamily="18" charset="0"/>
              </a:rPr>
              <a:t>По итогам года поисково-спасательные и пожарные подразделения укомплектованы техникой, ПТВ и поисково-спасательным оборудованием на 89,9 %, </a:t>
            </a:r>
            <a:endParaRPr lang="ru-RU" sz="1800" dirty="0" smtClean="0">
              <a:solidFill>
                <a:srgbClr val="FBFBFF"/>
              </a:solidFill>
              <a:effectLst/>
              <a:latin typeface="Times New Roman" pitchFamily="18" charset="0"/>
              <a:cs typeface="Times New Roman" pitchFamily="18" charset="0"/>
            </a:endParaRPr>
          </a:p>
          <a:p>
            <a:pPr marL="0" indent="0" algn="ctr">
              <a:lnSpc>
                <a:spcPct val="120000"/>
              </a:lnSpc>
              <a:spcBef>
                <a:spcPts val="0"/>
              </a:spcBef>
              <a:buNone/>
            </a:pPr>
            <a:r>
              <a:rPr lang="ru-RU" sz="1800" dirty="0" smtClean="0">
                <a:solidFill>
                  <a:srgbClr val="FBFBFF"/>
                </a:solidFill>
                <a:effectLst/>
                <a:latin typeface="Times New Roman" pitchFamily="18" charset="0"/>
                <a:cs typeface="Times New Roman" pitchFamily="18" charset="0"/>
              </a:rPr>
              <a:t>для </a:t>
            </a:r>
            <a:r>
              <a:rPr lang="ru-RU" sz="1800" dirty="0">
                <a:solidFill>
                  <a:srgbClr val="FBFBFF"/>
                </a:solidFill>
                <a:effectLst/>
                <a:latin typeface="Times New Roman" pitchFamily="18" charset="0"/>
                <a:cs typeface="Times New Roman" pitchFamily="18" charset="0"/>
              </a:rPr>
              <a:t>сравнения, в 2010 на 52,5%.</a:t>
            </a:r>
          </a:p>
        </p:txBody>
      </p:sp>
      <p:pic>
        <p:nvPicPr>
          <p:cNvPr id="21" name="Picture 4" descr="G:\ClipArt\Эмблемы, символика\Эмблема-ЦОД-все.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44616" y="4457617"/>
            <a:ext cx="632184" cy="618386"/>
          </a:xfrm>
          <a:prstGeom prst="rect">
            <a:avLst/>
          </a:prstGeom>
          <a:noFill/>
          <a:effectLst>
            <a:glow rad="2286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6" name="Picture 2" descr="\\192.168.100.5\press\Фото\2015\2015_11_27_Пожарный пост Апача ф\DSC_066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5890" y="2692920"/>
            <a:ext cx="2745927" cy="1703324"/>
          </a:xfrm>
          <a:prstGeom prst="rect">
            <a:avLst/>
          </a:prstGeom>
          <a:noFill/>
          <a:effectLst>
            <a:glow rad="1397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
        <p:nvSpPr>
          <p:cNvPr id="8" name="Заголовок 2"/>
          <p:cNvSpPr>
            <a:spLocks noGrp="1"/>
          </p:cNvSpPr>
          <p:nvPr>
            <p:ph type="title"/>
          </p:nvPr>
        </p:nvSpPr>
        <p:spPr>
          <a:xfrm>
            <a:off x="0" y="1"/>
            <a:ext cx="9144000" cy="836578"/>
          </a:xfrm>
        </p:spPr>
        <p:txBody>
          <a:bodyPr>
            <a:normAutofit/>
          </a:bodyPr>
          <a:lstStyle/>
          <a:p>
            <a:pPr algn="ctr"/>
            <a:r>
              <a:rPr lang="ru-RU" sz="2400" dirty="0">
                <a:solidFill>
                  <a:srgbClr val="F3F7FE"/>
                </a:solidFill>
                <a:effectLst>
                  <a:glow rad="228600">
                    <a:schemeClr val="accent1">
                      <a:satMod val="175000"/>
                      <a:alpha val="40000"/>
                    </a:schemeClr>
                  </a:glow>
                </a:effectLst>
                <a:latin typeface="Times New Roman" pitchFamily="18" charset="0"/>
                <a:cs typeface="Times New Roman" pitchFamily="18" charset="0"/>
              </a:rPr>
              <a:t>СОВЕРШЕНСТВОВАНИЕ ОСНАЩЕНИЯ СНАРЯЖЕНИЕМ</a:t>
            </a:r>
          </a:p>
        </p:txBody>
      </p:sp>
      <p:pic>
        <p:nvPicPr>
          <p:cNvPr id="7" name="Picture 2" descr="\\192.168.100.5\press\Фото\2014\2014_03_06_Пожарные машины края\IMG_213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6137" y="2692920"/>
            <a:ext cx="2745927" cy="1703324"/>
          </a:xfrm>
          <a:prstGeom prst="rect">
            <a:avLst/>
          </a:prstGeom>
          <a:noFill/>
          <a:effectLst>
            <a:glow rad="1397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9" name="Picture 3" descr="\\192.168.100.5\press\Фото\2018\2018_06_20-21_АЦЛ-17\DSC_005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194786" y="2692920"/>
            <a:ext cx="2745928" cy="1703324"/>
          </a:xfrm>
          <a:prstGeom prst="rect">
            <a:avLst/>
          </a:prstGeom>
          <a:noFill/>
          <a:effectLst>
            <a:glow rad="1397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4369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ubtitle 2"/>
          <p:cNvSpPr txBox="1">
            <a:spLocks/>
          </p:cNvSpPr>
          <p:nvPr/>
        </p:nvSpPr>
        <p:spPr>
          <a:xfrm>
            <a:off x="137159" y="564204"/>
            <a:ext cx="8555149" cy="35774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ru-RU" sz="1800" dirty="0">
                <a:solidFill>
                  <a:srgbClr val="FBFBFF"/>
                </a:solidFill>
                <a:effectLst/>
                <a:latin typeface="Times New Roman" pitchFamily="18" charset="0"/>
                <a:cs typeface="Times New Roman" pitchFamily="18" charset="0"/>
              </a:rPr>
              <a:t>Одним из значимых мероприятий, проведенных в 2019 году, является совершенствование </a:t>
            </a:r>
            <a:r>
              <a:rPr lang="ru-RU" sz="1800" dirty="0" err="1">
                <a:solidFill>
                  <a:srgbClr val="FBFBFF"/>
                </a:solidFill>
                <a:effectLst/>
                <a:latin typeface="Times New Roman" pitchFamily="18" charset="0"/>
                <a:cs typeface="Times New Roman" pitchFamily="18" charset="0"/>
              </a:rPr>
              <a:t>газодымозащитной</a:t>
            </a:r>
            <a:r>
              <a:rPr lang="ru-RU" sz="1800" dirty="0">
                <a:solidFill>
                  <a:srgbClr val="FBFBFF"/>
                </a:solidFill>
                <a:effectLst/>
                <a:latin typeface="Times New Roman" pitchFamily="18" charset="0"/>
                <a:cs typeface="Times New Roman" pitchFamily="18" charset="0"/>
              </a:rPr>
              <a:t> службы, которая создана в 10 подразделениях (АППГ – в 9). Численность </a:t>
            </a:r>
            <a:r>
              <a:rPr lang="ru-RU" sz="1800" dirty="0" err="1">
                <a:solidFill>
                  <a:srgbClr val="FBFBFF"/>
                </a:solidFill>
                <a:effectLst/>
                <a:latin typeface="Times New Roman" pitchFamily="18" charset="0"/>
                <a:cs typeface="Times New Roman" pitchFamily="18" charset="0"/>
              </a:rPr>
              <a:t>газодымозащитников</a:t>
            </a:r>
            <a:r>
              <a:rPr lang="ru-RU" sz="1800" dirty="0">
                <a:solidFill>
                  <a:srgbClr val="FBFBFF"/>
                </a:solidFill>
                <a:effectLst/>
                <a:latin typeface="Times New Roman" pitchFamily="18" charset="0"/>
                <a:cs typeface="Times New Roman" pitchFamily="18" charset="0"/>
              </a:rPr>
              <a:t> КГКУ «ЦОД» на 01.01.2020 составляет 163 человека (АППГ – 139).</a:t>
            </a:r>
          </a:p>
          <a:p>
            <a:pPr marL="0" indent="0">
              <a:lnSpc>
                <a:spcPct val="100000"/>
              </a:lnSpc>
              <a:spcBef>
                <a:spcPts val="0"/>
              </a:spcBef>
              <a:buNone/>
            </a:pPr>
            <a:r>
              <a:rPr lang="ru-RU" sz="1800" dirty="0">
                <a:solidFill>
                  <a:srgbClr val="FBFBFF"/>
                </a:solidFill>
                <a:effectLst/>
                <a:latin typeface="Times New Roman" pitchFamily="18" charset="0"/>
                <a:cs typeface="Times New Roman" pitchFamily="18" charset="0"/>
              </a:rPr>
              <a:t>На их вооружении имеется:</a:t>
            </a:r>
          </a:p>
          <a:p>
            <a:pPr marL="0" indent="0">
              <a:lnSpc>
                <a:spcPct val="100000"/>
              </a:lnSpc>
              <a:spcBef>
                <a:spcPts val="0"/>
              </a:spcBef>
              <a:buNone/>
            </a:pPr>
            <a:r>
              <a:rPr lang="ru-RU" sz="1800" dirty="0" smtClean="0">
                <a:solidFill>
                  <a:srgbClr val="FBFBFF"/>
                </a:solidFill>
                <a:effectLst/>
                <a:latin typeface="Times New Roman" pitchFamily="18" charset="0"/>
                <a:cs typeface="Times New Roman" pitchFamily="18" charset="0"/>
              </a:rPr>
              <a:t>СИЗОД </a:t>
            </a:r>
            <a:r>
              <a:rPr lang="ru-RU" sz="1800" dirty="0">
                <a:solidFill>
                  <a:srgbClr val="FBFBFF"/>
                </a:solidFill>
                <a:effectLst/>
                <a:latin typeface="Times New Roman" pitchFamily="18" charset="0"/>
                <a:cs typeface="Times New Roman" pitchFamily="18" charset="0"/>
              </a:rPr>
              <a:t>– 221 </a:t>
            </a:r>
            <a:r>
              <a:rPr lang="ru-RU" sz="1800" dirty="0" smtClean="0">
                <a:solidFill>
                  <a:srgbClr val="FBFBFF"/>
                </a:solidFill>
                <a:effectLst/>
                <a:latin typeface="Times New Roman" pitchFamily="18" charset="0"/>
                <a:cs typeface="Times New Roman" pitchFamily="18" charset="0"/>
              </a:rPr>
              <a:t>аппарат</a:t>
            </a:r>
            <a:endParaRPr lang="ru-RU" sz="1800" dirty="0">
              <a:solidFill>
                <a:srgbClr val="FBFBFF"/>
              </a:solidFill>
              <a:effectLst/>
              <a:latin typeface="Times New Roman" pitchFamily="18" charset="0"/>
              <a:cs typeface="Times New Roman" pitchFamily="18" charset="0"/>
            </a:endParaRPr>
          </a:p>
          <a:p>
            <a:pPr marL="0" indent="0">
              <a:lnSpc>
                <a:spcPct val="100000"/>
              </a:lnSpc>
              <a:spcBef>
                <a:spcPts val="0"/>
              </a:spcBef>
              <a:buNone/>
            </a:pPr>
            <a:r>
              <a:rPr lang="ru-RU" sz="1800" dirty="0" smtClean="0">
                <a:solidFill>
                  <a:srgbClr val="FBFBFF"/>
                </a:solidFill>
                <a:effectLst/>
                <a:latin typeface="Times New Roman" pitchFamily="18" charset="0"/>
                <a:cs typeface="Times New Roman" pitchFamily="18" charset="0"/>
              </a:rPr>
              <a:t>приборы </a:t>
            </a:r>
            <a:r>
              <a:rPr lang="ru-RU" sz="1800" dirty="0">
                <a:solidFill>
                  <a:srgbClr val="FBFBFF"/>
                </a:solidFill>
                <a:effectLst/>
                <a:latin typeface="Times New Roman" pitchFamily="18" charset="0"/>
                <a:cs typeface="Times New Roman" pitchFamily="18" charset="0"/>
              </a:rPr>
              <a:t>проверки СИЗОД – 21 ед. (АППГ – 10</a:t>
            </a:r>
            <a:r>
              <a:rPr lang="ru-RU" sz="1800" dirty="0" smtClean="0">
                <a:solidFill>
                  <a:srgbClr val="FBFBFF"/>
                </a:solidFill>
                <a:effectLst/>
                <a:latin typeface="Times New Roman" pitchFamily="18" charset="0"/>
                <a:cs typeface="Times New Roman" pitchFamily="18" charset="0"/>
              </a:rPr>
              <a:t>)</a:t>
            </a:r>
            <a:endParaRPr lang="ru-RU" sz="1800" dirty="0">
              <a:solidFill>
                <a:srgbClr val="FBFBFF"/>
              </a:solidFill>
              <a:effectLst/>
              <a:latin typeface="Times New Roman" pitchFamily="18" charset="0"/>
              <a:cs typeface="Times New Roman" pitchFamily="18" charset="0"/>
            </a:endParaRPr>
          </a:p>
          <a:p>
            <a:pPr marL="0" indent="0">
              <a:lnSpc>
                <a:spcPct val="100000"/>
              </a:lnSpc>
              <a:spcBef>
                <a:spcPts val="0"/>
              </a:spcBef>
              <a:buNone/>
            </a:pPr>
            <a:r>
              <a:rPr lang="ru-RU" sz="1800" dirty="0" smtClean="0">
                <a:solidFill>
                  <a:srgbClr val="FBFBFF"/>
                </a:solidFill>
                <a:effectLst/>
                <a:latin typeface="Times New Roman" pitchFamily="18" charset="0"/>
                <a:cs typeface="Times New Roman" pitchFamily="18" charset="0"/>
              </a:rPr>
              <a:t>компрессорные </a:t>
            </a:r>
            <a:r>
              <a:rPr lang="ru-RU" sz="1800" dirty="0">
                <a:solidFill>
                  <a:srgbClr val="FBFBFF"/>
                </a:solidFill>
                <a:effectLst/>
                <a:latin typeface="Times New Roman" pitchFamily="18" charset="0"/>
                <a:cs typeface="Times New Roman" pitchFamily="18" charset="0"/>
              </a:rPr>
              <a:t>установки до 300 </a:t>
            </a:r>
            <a:r>
              <a:rPr lang="ru-RU" sz="1800" dirty="0" err="1">
                <a:solidFill>
                  <a:srgbClr val="FBFBFF"/>
                </a:solidFill>
                <a:effectLst/>
                <a:latin typeface="Times New Roman" pitchFamily="18" charset="0"/>
                <a:cs typeface="Times New Roman" pitchFamily="18" charset="0"/>
              </a:rPr>
              <a:t>атм</a:t>
            </a:r>
            <a:r>
              <a:rPr lang="ru-RU" sz="1800" dirty="0">
                <a:solidFill>
                  <a:srgbClr val="FBFBFF"/>
                </a:solidFill>
                <a:effectLst/>
                <a:latin typeface="Times New Roman" pitchFamily="18" charset="0"/>
                <a:cs typeface="Times New Roman" pitchFamily="18" charset="0"/>
              </a:rPr>
              <a:t> – 19 ед. (АППГ – 15</a:t>
            </a:r>
            <a:r>
              <a:rPr lang="ru-RU" sz="1800" dirty="0" smtClean="0">
                <a:solidFill>
                  <a:srgbClr val="FBFBFF"/>
                </a:solidFill>
                <a:effectLst/>
                <a:latin typeface="Times New Roman" pitchFamily="18" charset="0"/>
                <a:cs typeface="Times New Roman" pitchFamily="18" charset="0"/>
              </a:rPr>
              <a:t>)</a:t>
            </a:r>
            <a:endParaRPr lang="ru-RU" sz="1800" dirty="0">
              <a:solidFill>
                <a:srgbClr val="FBFBFF"/>
              </a:solidFill>
              <a:effectLst/>
              <a:latin typeface="Times New Roman" pitchFamily="18" charset="0"/>
              <a:cs typeface="Times New Roman" pitchFamily="18" charset="0"/>
            </a:endParaRPr>
          </a:p>
          <a:p>
            <a:pPr marL="0" indent="0">
              <a:lnSpc>
                <a:spcPct val="100000"/>
              </a:lnSpc>
              <a:spcBef>
                <a:spcPts val="0"/>
              </a:spcBef>
              <a:buNone/>
            </a:pPr>
            <a:r>
              <a:rPr lang="ru-RU" sz="1800" dirty="0" smtClean="0">
                <a:solidFill>
                  <a:srgbClr val="FBFBFF"/>
                </a:solidFill>
                <a:effectLst/>
                <a:latin typeface="Times New Roman" pitchFamily="18" charset="0"/>
                <a:cs typeface="Times New Roman" pitchFamily="18" charset="0"/>
              </a:rPr>
              <a:t>приборы </a:t>
            </a:r>
            <a:r>
              <a:rPr lang="ru-RU" sz="1800" dirty="0">
                <a:solidFill>
                  <a:srgbClr val="FBFBFF"/>
                </a:solidFill>
                <a:effectLst/>
                <a:latin typeface="Times New Roman" pitchFamily="18" charset="0"/>
                <a:cs typeface="Times New Roman" pitchFamily="18" charset="0"/>
              </a:rPr>
              <a:t>проверки качества воздуха – 11 ед. (АППГ – 5</a:t>
            </a:r>
            <a:r>
              <a:rPr lang="ru-RU" sz="1800" dirty="0" smtClean="0">
                <a:solidFill>
                  <a:srgbClr val="FBFBFF"/>
                </a:solidFill>
                <a:effectLst/>
                <a:latin typeface="Times New Roman" pitchFamily="18" charset="0"/>
                <a:cs typeface="Times New Roman" pitchFamily="18" charset="0"/>
              </a:rPr>
              <a:t>)</a:t>
            </a:r>
          </a:p>
          <a:p>
            <a:pPr marL="0" indent="0" algn="ctr">
              <a:lnSpc>
                <a:spcPct val="100000"/>
              </a:lnSpc>
              <a:spcBef>
                <a:spcPts val="1800"/>
              </a:spcBef>
              <a:buNone/>
            </a:pPr>
            <a:r>
              <a:rPr lang="ru-RU" sz="1800" dirty="0" smtClean="0">
                <a:solidFill>
                  <a:srgbClr val="FBFBFF"/>
                </a:solidFill>
                <a:effectLst/>
                <a:latin typeface="Times New Roman" pitchFamily="18" charset="0"/>
                <a:cs typeface="Times New Roman" pitchFamily="18" charset="0"/>
              </a:rPr>
              <a:t>Плановым </a:t>
            </a:r>
            <a:r>
              <a:rPr lang="ru-RU" sz="1800" dirty="0">
                <a:solidFill>
                  <a:srgbClr val="FBFBFF"/>
                </a:solidFill>
                <a:effectLst/>
                <a:latin typeface="Times New Roman" pitchFamily="18" charset="0"/>
                <a:cs typeface="Times New Roman" pitchFamily="18" charset="0"/>
              </a:rPr>
              <a:t>порядком развивается база </a:t>
            </a:r>
            <a:r>
              <a:rPr lang="ru-RU" sz="1800" dirty="0" err="1">
                <a:solidFill>
                  <a:srgbClr val="FBFBFF"/>
                </a:solidFill>
                <a:effectLst/>
                <a:latin typeface="Times New Roman" pitchFamily="18" charset="0"/>
                <a:cs typeface="Times New Roman" pitchFamily="18" charset="0"/>
              </a:rPr>
              <a:t>газодымозащитной</a:t>
            </a:r>
            <a:r>
              <a:rPr lang="ru-RU" sz="1800" dirty="0">
                <a:solidFill>
                  <a:srgbClr val="FBFBFF"/>
                </a:solidFill>
                <a:effectLst/>
                <a:latin typeface="Times New Roman" pitchFamily="18" charset="0"/>
                <a:cs typeface="Times New Roman" pitchFamily="18" charset="0"/>
              </a:rPr>
              <a:t> службы Камчатского края. В 2017 году введена в эксплуатацию </a:t>
            </a:r>
            <a:r>
              <a:rPr lang="ru-RU" sz="1800" dirty="0" err="1">
                <a:solidFill>
                  <a:srgbClr val="FBFBFF"/>
                </a:solidFill>
                <a:effectLst/>
                <a:latin typeface="Times New Roman" pitchFamily="18" charset="0"/>
                <a:cs typeface="Times New Roman" pitchFamily="18" charset="0"/>
              </a:rPr>
              <a:t>дымокамера</a:t>
            </a:r>
            <a:r>
              <a:rPr lang="ru-RU" sz="1800" dirty="0">
                <a:solidFill>
                  <a:srgbClr val="FBFBFF"/>
                </a:solidFill>
                <a:effectLst/>
                <a:latin typeface="Times New Roman" pitchFamily="18" charset="0"/>
                <a:cs typeface="Times New Roman" pitchFamily="18" charset="0"/>
              </a:rPr>
              <a:t> подготовки </a:t>
            </a:r>
            <a:r>
              <a:rPr lang="ru-RU" sz="1800" dirty="0" err="1">
                <a:solidFill>
                  <a:srgbClr val="FBFBFF"/>
                </a:solidFill>
                <a:effectLst/>
                <a:latin typeface="Times New Roman" pitchFamily="18" charset="0"/>
                <a:cs typeface="Times New Roman" pitchFamily="18" charset="0"/>
              </a:rPr>
              <a:t>газодымозащитников</a:t>
            </a:r>
            <a:r>
              <a:rPr lang="ru-RU" sz="1800" dirty="0">
                <a:solidFill>
                  <a:srgbClr val="FBFBFF"/>
                </a:solidFill>
                <a:effectLst/>
                <a:latin typeface="Times New Roman" pitchFamily="18" charset="0"/>
                <a:cs typeface="Times New Roman" pitchFamily="18" charset="0"/>
              </a:rPr>
              <a:t> расположенная на территории ПСО. В стадии строительства огневая полоса психологической подготовки пожарных и спасателей. </a:t>
            </a:r>
          </a:p>
        </p:txBody>
      </p:sp>
      <p:pic>
        <p:nvPicPr>
          <p:cNvPr id="5" name="Picture 4" descr="G:\ClipArt\Эмблемы, символика\Эмблема-ЦОД-все.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44616" y="4457617"/>
            <a:ext cx="632184" cy="618386"/>
          </a:xfrm>
          <a:prstGeom prst="rect">
            <a:avLst/>
          </a:prstGeom>
          <a:noFill/>
          <a:effectLst>
            <a:glow rad="2286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sp>
        <p:nvSpPr>
          <p:cNvPr id="4" name="Заголовок 2"/>
          <p:cNvSpPr>
            <a:spLocks noGrp="1"/>
          </p:cNvSpPr>
          <p:nvPr>
            <p:ph type="title"/>
          </p:nvPr>
        </p:nvSpPr>
        <p:spPr>
          <a:xfrm>
            <a:off x="0" y="1"/>
            <a:ext cx="9144000" cy="742278"/>
          </a:xfrm>
        </p:spPr>
        <p:txBody>
          <a:bodyPr>
            <a:normAutofit/>
          </a:bodyPr>
          <a:lstStyle/>
          <a:p>
            <a:pPr algn="ctr"/>
            <a:r>
              <a:rPr lang="ru-RU" sz="2400" dirty="0" smtClean="0">
                <a:solidFill>
                  <a:srgbClr val="F3F7FE"/>
                </a:solidFill>
                <a:effectLst>
                  <a:glow rad="228600">
                    <a:schemeClr val="accent1">
                      <a:satMod val="175000"/>
                      <a:alpha val="40000"/>
                    </a:schemeClr>
                  </a:glow>
                </a:effectLst>
                <a:latin typeface="Times New Roman" pitchFamily="18" charset="0"/>
                <a:cs typeface="Times New Roman" pitchFamily="18" charset="0"/>
              </a:rPr>
              <a:t>РАЗВИТИЕ ГАЗОДЫМОЗАЩИТНОЙ СЛУЖБЫ</a:t>
            </a:r>
            <a:endParaRPr lang="ru-RU" sz="2400" dirty="0">
              <a:solidFill>
                <a:srgbClr val="F3F7FE"/>
              </a:solidFill>
              <a:effectLst>
                <a:glow rad="228600">
                  <a:schemeClr val="accent1">
                    <a:satMod val="175000"/>
                    <a:alpha val="40000"/>
                  </a:schemeClr>
                </a:glow>
              </a:effectLst>
              <a:latin typeface="Times New Roman" pitchFamily="18" charset="0"/>
              <a:cs typeface="Times New Roman" pitchFamily="18" charset="0"/>
            </a:endParaRPr>
          </a:p>
        </p:txBody>
      </p:sp>
      <p:pic>
        <p:nvPicPr>
          <p:cNvPr id="6" name="Picture 9" descr="D:\Комкин М.Р\фото\свежий воздух занятия\images (76).jpg"/>
          <p:cNvPicPr>
            <a:picLocks noChangeAspect="1" noChangeArrowheads="1"/>
          </p:cNvPicPr>
          <p:nvPr/>
        </p:nvPicPr>
        <p:blipFill>
          <a:blip r:embed="rId3" cstate="print"/>
          <a:srcRect/>
          <a:stretch>
            <a:fillRect/>
          </a:stretch>
        </p:blipFill>
        <p:spPr bwMode="auto">
          <a:xfrm>
            <a:off x="6110107" y="1573025"/>
            <a:ext cx="2660752" cy="1651286"/>
          </a:xfrm>
          <a:prstGeom prst="rect">
            <a:avLst/>
          </a:prstGeom>
          <a:noFill/>
          <a:effectLst>
            <a:glow rad="139700">
              <a:schemeClr val="accent2">
                <a:satMod val="175000"/>
                <a:alpha val="40000"/>
              </a:schemeClr>
            </a:glow>
          </a:effectLst>
        </p:spPr>
      </p:pic>
    </p:spTree>
    <p:extLst>
      <p:ext uri="{BB962C8B-B14F-4D97-AF65-F5344CB8AC3E}">
        <p14:creationId xmlns:p14="http://schemas.microsoft.com/office/powerpoint/2010/main" val="167819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ubtitle 2"/>
          <p:cNvSpPr txBox="1">
            <a:spLocks/>
          </p:cNvSpPr>
          <p:nvPr/>
        </p:nvSpPr>
        <p:spPr>
          <a:xfrm>
            <a:off x="333633" y="666975"/>
            <a:ext cx="8452022" cy="39601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ru-RU" sz="1800" dirty="0">
                <a:solidFill>
                  <a:srgbClr val="FBFBFF"/>
                </a:solidFill>
                <a:effectLst/>
                <a:latin typeface="Times New Roman" pitchFamily="18" charset="0"/>
                <a:cs typeface="Times New Roman" pitchFamily="18" charset="0"/>
              </a:rPr>
              <a:t>Для успешного и качественного выполнения задач проводится большая работа по ремонту имеющихся объектов. Проведены капитальные ремонты на 8 объектах на сумму 18,2 млн. рублей:</a:t>
            </a:r>
          </a:p>
          <a:p>
            <a:pPr marL="0" indent="0" algn="ctr">
              <a:lnSpc>
                <a:spcPct val="100000"/>
              </a:lnSpc>
              <a:spcBef>
                <a:spcPts val="0"/>
              </a:spcBef>
              <a:buNone/>
            </a:pPr>
            <a:r>
              <a:rPr lang="ru-RU" sz="1800" dirty="0" smtClean="0">
                <a:solidFill>
                  <a:srgbClr val="FBFBFF"/>
                </a:solidFill>
                <a:effectLst/>
                <a:latin typeface="Times New Roman" pitchFamily="18" charset="0"/>
                <a:cs typeface="Times New Roman" pitchFamily="18" charset="0"/>
              </a:rPr>
              <a:t>ремонт </a:t>
            </a:r>
            <a:r>
              <a:rPr lang="ru-RU" sz="1800" dirty="0">
                <a:solidFill>
                  <a:srgbClr val="FBFBFF"/>
                </a:solidFill>
                <a:effectLst/>
                <a:latin typeface="Times New Roman" pitchFamily="18" charset="0"/>
                <a:cs typeface="Times New Roman" pitchFamily="18" charset="0"/>
              </a:rPr>
              <a:t>кровли и помещения бокса гаража по ул. </a:t>
            </a:r>
            <a:r>
              <a:rPr lang="ru-RU" sz="1800" dirty="0" err="1">
                <a:solidFill>
                  <a:srgbClr val="FBFBFF"/>
                </a:solidFill>
                <a:effectLst/>
                <a:latin typeface="Times New Roman" pitchFamily="18" charset="0"/>
                <a:cs typeface="Times New Roman" pitchFamily="18" charset="0"/>
              </a:rPr>
              <a:t>Максутова</a:t>
            </a:r>
            <a:r>
              <a:rPr lang="ru-RU" sz="1800" dirty="0">
                <a:solidFill>
                  <a:srgbClr val="FBFBFF"/>
                </a:solidFill>
                <a:effectLst/>
                <a:latin typeface="Times New Roman" pitchFamily="18" charset="0"/>
                <a:cs typeface="Times New Roman" pitchFamily="18" charset="0"/>
              </a:rPr>
              <a:t>, 44/1, </a:t>
            </a:r>
            <a:endParaRPr lang="ru-RU" sz="1800" dirty="0" smtClean="0">
              <a:solidFill>
                <a:srgbClr val="FBFBFF"/>
              </a:solidFill>
              <a:effectLst/>
              <a:latin typeface="Times New Roman" pitchFamily="18" charset="0"/>
              <a:cs typeface="Times New Roman" pitchFamily="18" charset="0"/>
            </a:endParaRPr>
          </a:p>
          <a:p>
            <a:pPr marL="0" indent="0" algn="ctr">
              <a:lnSpc>
                <a:spcPct val="100000"/>
              </a:lnSpc>
              <a:spcBef>
                <a:spcPts val="0"/>
              </a:spcBef>
              <a:buNone/>
            </a:pPr>
            <a:r>
              <a:rPr lang="ru-RU" sz="1800" dirty="0" smtClean="0">
                <a:solidFill>
                  <a:srgbClr val="FBFBFF"/>
                </a:solidFill>
                <a:effectLst/>
                <a:latin typeface="Times New Roman" pitchFamily="18" charset="0"/>
                <a:cs typeface="Times New Roman" pitchFamily="18" charset="0"/>
              </a:rPr>
              <a:t>г</a:t>
            </a:r>
            <a:r>
              <a:rPr lang="ru-RU" sz="1800" dirty="0">
                <a:solidFill>
                  <a:srgbClr val="FBFBFF"/>
                </a:solidFill>
                <a:effectLst/>
                <a:latin typeface="Times New Roman" pitchFamily="18" charset="0"/>
                <a:cs typeface="Times New Roman" pitchFamily="18" charset="0"/>
              </a:rPr>
              <a:t>. Петропавловск-Камчатский;</a:t>
            </a:r>
          </a:p>
          <a:p>
            <a:pPr marL="0" indent="0" algn="ctr">
              <a:lnSpc>
                <a:spcPct val="100000"/>
              </a:lnSpc>
              <a:spcBef>
                <a:spcPts val="0"/>
              </a:spcBef>
              <a:buNone/>
            </a:pPr>
            <a:r>
              <a:rPr lang="ru-RU" sz="1800" dirty="0" smtClean="0">
                <a:solidFill>
                  <a:srgbClr val="FBFBFF"/>
                </a:solidFill>
                <a:effectLst/>
                <a:latin typeface="Times New Roman" pitchFamily="18" charset="0"/>
                <a:cs typeface="Times New Roman" pitchFamily="18" charset="0"/>
              </a:rPr>
              <a:t>ремонт </a:t>
            </a:r>
            <a:r>
              <a:rPr lang="ru-RU" sz="1800" dirty="0">
                <a:solidFill>
                  <a:srgbClr val="FBFBFF"/>
                </a:solidFill>
                <a:effectLst/>
                <a:latin typeface="Times New Roman" pitchFamily="18" charset="0"/>
                <a:cs typeface="Times New Roman" pitchFamily="18" charset="0"/>
              </a:rPr>
              <a:t>кровли и фасада здания гаража на базе материально-технического обеспечения по ул. Пограничная, 85, г. Петропавловск-Камчатский</a:t>
            </a:r>
            <a:r>
              <a:rPr lang="ru-RU" sz="1800" dirty="0" smtClean="0">
                <a:solidFill>
                  <a:srgbClr val="FBFBFF"/>
                </a:solidFill>
                <a:effectLst/>
                <a:latin typeface="Times New Roman" pitchFamily="18" charset="0"/>
                <a:cs typeface="Times New Roman" pitchFamily="18" charset="0"/>
              </a:rPr>
              <a:t>;</a:t>
            </a:r>
          </a:p>
          <a:p>
            <a:pPr marL="0" indent="0" algn="ctr">
              <a:lnSpc>
                <a:spcPct val="100000"/>
              </a:lnSpc>
              <a:spcBef>
                <a:spcPts val="0"/>
              </a:spcBef>
              <a:buNone/>
            </a:pPr>
            <a:r>
              <a:rPr lang="ru-RU" sz="1800" dirty="0" smtClean="0">
                <a:solidFill>
                  <a:srgbClr val="FBFBFF"/>
                </a:solidFill>
                <a:effectLst/>
                <a:latin typeface="Times New Roman" pitchFamily="18" charset="0"/>
                <a:cs typeface="Times New Roman" pitchFamily="18" charset="0"/>
              </a:rPr>
              <a:t>ремонт </a:t>
            </a:r>
            <a:r>
              <a:rPr lang="ru-RU" sz="1800" dirty="0">
                <a:solidFill>
                  <a:srgbClr val="FBFBFF"/>
                </a:solidFill>
                <a:effectLst/>
                <a:latin typeface="Times New Roman" pitchFamily="18" charset="0"/>
                <a:cs typeface="Times New Roman" pitchFamily="18" charset="0"/>
              </a:rPr>
              <a:t>помещения душевой в здании главного корпуса ПСО Камчатского </a:t>
            </a:r>
            <a:r>
              <a:rPr lang="ru-RU" sz="1800" dirty="0" smtClean="0">
                <a:solidFill>
                  <a:srgbClr val="FBFBFF"/>
                </a:solidFill>
                <a:effectLst/>
                <a:latin typeface="Times New Roman" pitchFamily="18" charset="0"/>
                <a:cs typeface="Times New Roman" pitchFamily="18" charset="0"/>
              </a:rPr>
              <a:t>края;</a:t>
            </a:r>
            <a:endParaRPr lang="ru-RU" sz="1800" dirty="0">
              <a:solidFill>
                <a:srgbClr val="FBFBFF"/>
              </a:solidFill>
              <a:effectLst/>
              <a:latin typeface="Times New Roman" pitchFamily="18" charset="0"/>
              <a:cs typeface="Times New Roman" pitchFamily="18" charset="0"/>
            </a:endParaRPr>
          </a:p>
          <a:p>
            <a:pPr marL="0" indent="0" algn="ctr">
              <a:lnSpc>
                <a:spcPct val="100000"/>
              </a:lnSpc>
              <a:spcBef>
                <a:spcPts val="0"/>
              </a:spcBef>
              <a:buNone/>
            </a:pPr>
            <a:r>
              <a:rPr lang="ru-RU" sz="1800" dirty="0" smtClean="0">
                <a:solidFill>
                  <a:srgbClr val="FBFBFF"/>
                </a:solidFill>
                <a:effectLst/>
                <a:latin typeface="Times New Roman" pitchFamily="18" charset="0"/>
                <a:cs typeface="Times New Roman" pitchFamily="18" charset="0"/>
              </a:rPr>
              <a:t>ремонт </a:t>
            </a:r>
            <a:r>
              <a:rPr lang="ru-RU" sz="1800" dirty="0">
                <a:solidFill>
                  <a:srgbClr val="FBFBFF"/>
                </a:solidFill>
                <a:effectLst/>
                <a:latin typeface="Times New Roman" pitchFamily="18" charset="0"/>
                <a:cs typeface="Times New Roman" pitchFamily="18" charset="0"/>
              </a:rPr>
              <a:t>кровли на базе хранения краевого резерва (п. Пионерский, 15 км);</a:t>
            </a:r>
          </a:p>
          <a:p>
            <a:pPr marL="0" indent="0" algn="ctr">
              <a:lnSpc>
                <a:spcPct val="100000"/>
              </a:lnSpc>
              <a:spcBef>
                <a:spcPts val="0"/>
              </a:spcBef>
              <a:buNone/>
            </a:pPr>
            <a:r>
              <a:rPr lang="ru-RU" sz="1800" dirty="0" smtClean="0">
                <a:solidFill>
                  <a:srgbClr val="FBFBFF"/>
                </a:solidFill>
                <a:effectLst/>
                <a:latin typeface="Times New Roman" pitchFamily="18" charset="0"/>
                <a:cs typeface="Times New Roman" pitchFamily="18" charset="0"/>
              </a:rPr>
              <a:t>ремонт </a:t>
            </a:r>
            <a:r>
              <a:rPr lang="ru-RU" sz="1800" dirty="0">
                <a:solidFill>
                  <a:srgbClr val="FBFBFF"/>
                </a:solidFill>
                <a:effectLst/>
                <a:latin typeface="Times New Roman" pitchFamily="18" charset="0"/>
                <a:cs typeface="Times New Roman" pitchFamily="18" charset="0"/>
              </a:rPr>
              <a:t>помещения бокса в здании пожарной части с. Усть-Большерецк</a:t>
            </a:r>
            <a:r>
              <a:rPr lang="ru-RU" sz="1800" dirty="0" smtClean="0">
                <a:solidFill>
                  <a:srgbClr val="FBFBFF"/>
                </a:solidFill>
                <a:effectLst/>
                <a:latin typeface="Times New Roman" pitchFamily="18" charset="0"/>
                <a:cs typeface="Times New Roman" pitchFamily="18" charset="0"/>
              </a:rPr>
              <a:t>;</a:t>
            </a:r>
            <a:endParaRPr lang="ru-RU" sz="1800" dirty="0">
              <a:solidFill>
                <a:srgbClr val="FBFBFF"/>
              </a:solidFill>
              <a:effectLst/>
              <a:latin typeface="Times New Roman" pitchFamily="18" charset="0"/>
              <a:cs typeface="Times New Roman" pitchFamily="18" charset="0"/>
            </a:endParaRPr>
          </a:p>
        </p:txBody>
      </p:sp>
      <p:sp>
        <p:nvSpPr>
          <p:cNvPr id="3" name="Заголовок 2"/>
          <p:cNvSpPr>
            <a:spLocks noGrp="1"/>
          </p:cNvSpPr>
          <p:nvPr>
            <p:ph type="title"/>
          </p:nvPr>
        </p:nvSpPr>
        <p:spPr>
          <a:xfrm>
            <a:off x="0" y="0"/>
            <a:ext cx="9144000" cy="895350"/>
          </a:xfrm>
        </p:spPr>
        <p:txBody>
          <a:bodyPr>
            <a:normAutofit/>
          </a:bodyPr>
          <a:lstStyle/>
          <a:p>
            <a:pPr algn="ctr"/>
            <a:r>
              <a:rPr lang="ru-RU" sz="2400" dirty="0" smtClean="0">
                <a:solidFill>
                  <a:srgbClr val="F3F7FE"/>
                </a:solidFill>
                <a:effectLst>
                  <a:glow rad="228600">
                    <a:schemeClr val="accent1">
                      <a:satMod val="175000"/>
                      <a:alpha val="40000"/>
                    </a:schemeClr>
                  </a:glow>
                </a:effectLst>
                <a:latin typeface="Times New Roman" pitchFamily="18" charset="0"/>
                <a:cs typeface="Times New Roman" pitchFamily="18" charset="0"/>
              </a:rPr>
              <a:t>СОВЕРШЕНСТВОВАНИЕ ОСНОВНЫХ ФОНДОВ</a:t>
            </a:r>
            <a:endParaRPr lang="ru-RU" sz="2400" dirty="0">
              <a:solidFill>
                <a:srgbClr val="F3F7FE"/>
              </a:solidFill>
              <a:effectLst>
                <a:glow rad="228600">
                  <a:schemeClr val="accent1">
                    <a:satMod val="175000"/>
                    <a:alpha val="40000"/>
                  </a:schemeClr>
                </a:glow>
              </a:effectLst>
              <a:latin typeface="Times New Roman" pitchFamily="18" charset="0"/>
              <a:cs typeface="Times New Roman" pitchFamily="18" charset="0"/>
            </a:endParaRPr>
          </a:p>
        </p:txBody>
      </p:sp>
      <p:pic>
        <p:nvPicPr>
          <p:cNvPr id="8" name="Picture 4" descr="G:\ClipArt\Эмблемы, символика\Эмблема-ЦОД-все.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44616" y="4457617"/>
            <a:ext cx="632184" cy="618386"/>
          </a:xfrm>
          <a:prstGeom prst="rect">
            <a:avLst/>
          </a:prstGeom>
          <a:noFill/>
          <a:effectLst>
            <a:glow rad="2286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9" name="Picture 3" descr="\\192.168.100.5\press\Фото\2015\2015_12_10_Краевой резерв ф\DSC_079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75036" y="3836277"/>
            <a:ext cx="1800000" cy="1148412"/>
          </a:xfrm>
          <a:prstGeom prst="rect">
            <a:avLst/>
          </a:prstGeom>
          <a:noFill/>
          <a:effectLst>
            <a:glow rad="1397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 name="Picture 4" descr="\\192.168.100.5\press\Фото\2019\2019_07_23_Склады краевого резерва+ПВР в ПСО\DSC_062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17564" y="3620625"/>
            <a:ext cx="1800000" cy="1195433"/>
          </a:xfrm>
          <a:prstGeom prst="rect">
            <a:avLst/>
          </a:prstGeom>
          <a:noFill/>
          <a:effectLst>
            <a:glow rad="1397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1" name="Picture 5" descr="\\192.168.100.5\press\Фото\2019\2019_07_23_Склады краевого резерва+ПВР в ПСО\DSC_062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45188" y="3812766"/>
            <a:ext cx="1800000" cy="1195433"/>
          </a:xfrm>
          <a:prstGeom prst="rect">
            <a:avLst/>
          </a:prstGeom>
          <a:noFill/>
          <a:effectLst>
            <a:glow rad="1397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2" name="Picture 6" descr="\\192.168.100.5\press\Фото\2019\2019_07_23_Склады краевого резерва+ПВР в ПСО\DSC_063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2582" y="3620625"/>
            <a:ext cx="1800000" cy="1195433"/>
          </a:xfrm>
          <a:prstGeom prst="rect">
            <a:avLst/>
          </a:prstGeom>
          <a:noFill/>
          <a:effectLst>
            <a:glow rad="1397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4938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ubtitle 2"/>
          <p:cNvSpPr txBox="1">
            <a:spLocks/>
          </p:cNvSpPr>
          <p:nvPr/>
        </p:nvSpPr>
        <p:spPr>
          <a:xfrm>
            <a:off x="198304" y="602428"/>
            <a:ext cx="8724808" cy="40246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spcBef>
                <a:spcPts val="600"/>
              </a:spcBef>
              <a:spcAft>
                <a:spcPts val="600"/>
              </a:spcAft>
              <a:buNone/>
            </a:pPr>
            <a:r>
              <a:rPr lang="ru-RU" sz="1800" dirty="0" smtClean="0">
                <a:solidFill>
                  <a:srgbClr val="FBFBFF"/>
                </a:solidFill>
                <a:effectLst/>
                <a:latin typeface="Times New Roman" pitchFamily="18" charset="0"/>
                <a:cs typeface="Times New Roman" pitchFamily="18" charset="0"/>
              </a:rPr>
              <a:t>ремонт </a:t>
            </a:r>
            <a:r>
              <a:rPr lang="ru-RU" sz="1800" dirty="0">
                <a:solidFill>
                  <a:srgbClr val="FBFBFF"/>
                </a:solidFill>
                <a:effectLst/>
                <a:latin typeface="Times New Roman" pitchFamily="18" charset="0"/>
                <a:cs typeface="Times New Roman" pitchFamily="18" charset="0"/>
              </a:rPr>
              <a:t>фасада и помещений в здании пожарных постов с. </a:t>
            </a:r>
            <a:r>
              <a:rPr lang="ru-RU" sz="1800" dirty="0" err="1">
                <a:solidFill>
                  <a:srgbClr val="FBFBFF"/>
                </a:solidFill>
                <a:effectLst/>
                <a:latin typeface="Times New Roman" pitchFamily="18" charset="0"/>
                <a:cs typeface="Times New Roman" pitchFamily="18" charset="0"/>
              </a:rPr>
              <a:t>Тымлат</a:t>
            </a:r>
            <a:r>
              <a:rPr lang="ru-RU" sz="1800" dirty="0">
                <a:solidFill>
                  <a:srgbClr val="FBFBFF"/>
                </a:solidFill>
                <a:effectLst/>
                <a:latin typeface="Times New Roman" pitchFamily="18" charset="0"/>
                <a:cs typeface="Times New Roman" pitchFamily="18" charset="0"/>
              </a:rPr>
              <a:t>, с. Устьевое;</a:t>
            </a:r>
          </a:p>
          <a:p>
            <a:pPr marL="0" indent="0" algn="ctr">
              <a:lnSpc>
                <a:spcPct val="150000"/>
              </a:lnSpc>
              <a:spcBef>
                <a:spcPts val="0"/>
              </a:spcBef>
              <a:buNone/>
            </a:pPr>
            <a:r>
              <a:rPr lang="ru-RU" sz="1800" dirty="0" smtClean="0">
                <a:solidFill>
                  <a:srgbClr val="FBFBFF"/>
                </a:solidFill>
                <a:effectLst/>
                <a:latin typeface="Times New Roman" pitchFamily="18" charset="0"/>
                <a:cs typeface="Times New Roman" pitchFamily="18" charset="0"/>
              </a:rPr>
              <a:t>ремонт </a:t>
            </a:r>
            <a:r>
              <a:rPr lang="ru-RU" sz="1800" dirty="0">
                <a:solidFill>
                  <a:srgbClr val="FBFBFF"/>
                </a:solidFill>
                <a:effectLst/>
                <a:latin typeface="Times New Roman" pitchFamily="18" charset="0"/>
                <a:cs typeface="Times New Roman" pitchFamily="18" charset="0"/>
              </a:rPr>
              <a:t>фасада здания пожарного поста с. </a:t>
            </a:r>
            <a:r>
              <a:rPr lang="ru-RU" sz="1800" dirty="0" err="1">
                <a:solidFill>
                  <a:srgbClr val="FBFBFF"/>
                </a:solidFill>
                <a:effectLst/>
                <a:latin typeface="Times New Roman" pitchFamily="18" charset="0"/>
                <a:cs typeface="Times New Roman" pitchFamily="18" charset="0"/>
              </a:rPr>
              <a:t>Крутоберегово</a:t>
            </a:r>
            <a:r>
              <a:rPr lang="ru-RU" sz="1800" dirty="0">
                <a:solidFill>
                  <a:srgbClr val="FBFBFF"/>
                </a:solidFill>
                <a:effectLst/>
                <a:latin typeface="Times New Roman" pitchFamily="18" charset="0"/>
                <a:cs typeface="Times New Roman" pitchFamily="18" charset="0"/>
              </a:rPr>
              <a:t>.</a:t>
            </a:r>
          </a:p>
          <a:p>
            <a:pPr marL="0" indent="0" algn="ctr">
              <a:lnSpc>
                <a:spcPct val="150000"/>
              </a:lnSpc>
              <a:spcBef>
                <a:spcPts val="600"/>
              </a:spcBef>
              <a:spcAft>
                <a:spcPts val="600"/>
              </a:spcAft>
              <a:buNone/>
            </a:pPr>
            <a:r>
              <a:rPr lang="ru-RU" sz="1800" dirty="0" smtClean="0">
                <a:solidFill>
                  <a:srgbClr val="FBFBFF"/>
                </a:solidFill>
                <a:effectLst/>
                <a:latin typeface="Times New Roman" pitchFamily="18" charset="0"/>
                <a:cs typeface="Times New Roman" pitchFamily="18" charset="0"/>
              </a:rPr>
              <a:t>В </a:t>
            </a:r>
            <a:r>
              <a:rPr lang="ru-RU" sz="1800" dirty="0">
                <a:solidFill>
                  <a:srgbClr val="FBFBFF"/>
                </a:solidFill>
                <a:effectLst/>
                <a:latin typeface="Times New Roman" pitchFamily="18" charset="0"/>
                <a:cs typeface="Times New Roman" pitchFamily="18" charset="0"/>
              </a:rPr>
              <a:t>2019 году краевой резерв материальных ресурсов для ликвидации ЧС в </a:t>
            </a:r>
            <a:r>
              <a:rPr lang="ru-RU" sz="1800" dirty="0" smtClean="0">
                <a:solidFill>
                  <a:srgbClr val="FBFBFF"/>
                </a:solidFill>
                <a:effectLst/>
                <a:latin typeface="Times New Roman" pitchFamily="18" charset="0"/>
                <a:cs typeface="Times New Roman" pitchFamily="18" charset="0"/>
              </a:rPr>
              <a:t>целях</a:t>
            </a:r>
          </a:p>
          <a:p>
            <a:pPr marL="0" indent="0" algn="ctr">
              <a:lnSpc>
                <a:spcPct val="150000"/>
              </a:lnSpc>
              <a:spcBef>
                <a:spcPts val="600"/>
              </a:spcBef>
              <a:spcAft>
                <a:spcPts val="600"/>
              </a:spcAft>
              <a:buNone/>
            </a:pPr>
            <a:r>
              <a:rPr lang="ru-RU" sz="1800" dirty="0" smtClean="0">
                <a:solidFill>
                  <a:srgbClr val="FBFBFF"/>
                </a:solidFill>
                <a:effectLst/>
                <a:latin typeface="Times New Roman" pitchFamily="18" charset="0"/>
                <a:cs typeface="Times New Roman" pitchFamily="18" charset="0"/>
              </a:rPr>
              <a:t> </a:t>
            </a:r>
            <a:r>
              <a:rPr lang="ru-RU" sz="1800" dirty="0">
                <a:solidFill>
                  <a:srgbClr val="FBFBFF"/>
                </a:solidFill>
                <a:effectLst/>
                <a:latin typeface="Times New Roman" pitchFamily="18" charset="0"/>
                <a:cs typeface="Times New Roman" pitchFamily="18" charset="0"/>
              </a:rPr>
              <a:t>всестороннего жизнеобеспечения пострадавшего населения увеличен на 4% и создан </a:t>
            </a:r>
            <a:endParaRPr lang="ru-RU" sz="1800" dirty="0" smtClean="0">
              <a:solidFill>
                <a:srgbClr val="FBFBFF"/>
              </a:solidFill>
              <a:effectLst/>
              <a:latin typeface="Times New Roman" pitchFamily="18" charset="0"/>
              <a:cs typeface="Times New Roman" pitchFamily="18" charset="0"/>
            </a:endParaRPr>
          </a:p>
          <a:p>
            <a:pPr marL="0" indent="0" algn="ctr">
              <a:lnSpc>
                <a:spcPct val="150000"/>
              </a:lnSpc>
              <a:spcBef>
                <a:spcPts val="600"/>
              </a:spcBef>
              <a:spcAft>
                <a:spcPts val="600"/>
              </a:spcAft>
              <a:buNone/>
            </a:pPr>
            <a:r>
              <a:rPr lang="ru-RU" sz="1800" dirty="0" smtClean="0">
                <a:solidFill>
                  <a:srgbClr val="FBFBFF"/>
                </a:solidFill>
                <a:effectLst/>
                <a:latin typeface="Times New Roman" pitchFamily="18" charset="0"/>
                <a:cs typeface="Times New Roman" pitchFamily="18" charset="0"/>
              </a:rPr>
              <a:t>на </a:t>
            </a:r>
            <a:r>
              <a:rPr lang="ru-RU" sz="1800" dirty="0">
                <a:solidFill>
                  <a:srgbClr val="FBFBFF"/>
                </a:solidFill>
                <a:effectLst/>
                <a:latin typeface="Times New Roman" pitchFamily="18" charset="0"/>
                <a:cs typeface="Times New Roman" pitchFamily="18" charset="0"/>
              </a:rPr>
              <a:t>сумму 344 млн. рублей, что составило 82,4 % от плана</a:t>
            </a:r>
            <a:r>
              <a:rPr lang="ru-RU" sz="1800" dirty="0" smtClean="0">
                <a:solidFill>
                  <a:srgbClr val="FBFBFF"/>
                </a:solidFill>
                <a:effectLst/>
                <a:latin typeface="Times New Roman" pitchFamily="18" charset="0"/>
                <a:cs typeface="Times New Roman" pitchFamily="18" charset="0"/>
              </a:rPr>
              <a:t>.</a:t>
            </a:r>
          </a:p>
          <a:p>
            <a:pPr marL="0" indent="0" algn="ctr">
              <a:lnSpc>
                <a:spcPct val="100000"/>
              </a:lnSpc>
              <a:spcBef>
                <a:spcPts val="600"/>
              </a:spcBef>
              <a:spcAft>
                <a:spcPts val="600"/>
              </a:spcAft>
              <a:buNone/>
            </a:pPr>
            <a:endParaRPr lang="ru-RU" sz="1800" dirty="0">
              <a:solidFill>
                <a:srgbClr val="FBFBFF"/>
              </a:solidFill>
              <a:effectLst/>
              <a:latin typeface="Times New Roman" pitchFamily="18" charset="0"/>
              <a:cs typeface="Times New Roman" pitchFamily="18" charset="0"/>
            </a:endParaRPr>
          </a:p>
        </p:txBody>
      </p:sp>
      <p:pic>
        <p:nvPicPr>
          <p:cNvPr id="5" name="Picture 4" descr="G:\ClipArt\Эмблемы, символика\Эмблема-ЦОД-все.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44616" y="4457617"/>
            <a:ext cx="632184" cy="618386"/>
          </a:xfrm>
          <a:prstGeom prst="rect">
            <a:avLst/>
          </a:prstGeom>
          <a:noFill/>
          <a:effectLst>
            <a:glow rad="2286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4" name="Picture 2" descr="\\192.168.100.5\личные папки\Вадец Виктор Владимирович\для Зиманенко\Отработанные\Ремонт Крутоберегово Усть-Камчатского МР\IMG_20170112_10462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304" y="3124708"/>
            <a:ext cx="1350000" cy="1800000"/>
          </a:xfrm>
          <a:prstGeom prst="rect">
            <a:avLst/>
          </a:prstGeom>
          <a:noFill/>
          <a:effectLst>
            <a:glow rad="2286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6" name="Picture 5" descr="\\192.168.100.5\личные папки\Вадец Виктор Владимирович\для Зиманенко\Отработанные\Ремонт Крутоберегово Усть-Камчатского МР\IMG_20170112_10444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90578" y="3580309"/>
            <a:ext cx="2305574" cy="1350000"/>
          </a:xfrm>
          <a:prstGeom prst="rect">
            <a:avLst/>
          </a:prstGeom>
          <a:noFill/>
          <a:effectLst>
            <a:glow rad="2286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7" name="Picture 6" descr="\\192.168.100.5\личные папки\Вадец Виктор Владимирович\для Зиманенко\Отработанные\Ремонт Крутоберегово Усть-Камчатского МР\IMG_20170112_10441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4908" y="3416810"/>
            <a:ext cx="1800000" cy="1350000"/>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8" name="Picture 3" descr="\\192.168.100.5\личные папки\Вадец Виктор Владимирович\для Зиманенко\Отработанные\2015.08  Апача  Вадец\DSC0046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22024" y="3535144"/>
            <a:ext cx="1852675" cy="1389564"/>
          </a:xfrm>
          <a:prstGeom prst="rect">
            <a:avLst/>
          </a:prstGeom>
          <a:noFill/>
          <a:effectLst>
            <a:glow rad="1397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
        <p:nvSpPr>
          <p:cNvPr id="10" name="Заголовок 2"/>
          <p:cNvSpPr>
            <a:spLocks noGrp="1"/>
          </p:cNvSpPr>
          <p:nvPr>
            <p:ph type="title"/>
          </p:nvPr>
        </p:nvSpPr>
        <p:spPr>
          <a:xfrm>
            <a:off x="0" y="0"/>
            <a:ext cx="9144000" cy="895350"/>
          </a:xfrm>
        </p:spPr>
        <p:txBody>
          <a:bodyPr>
            <a:normAutofit/>
          </a:bodyPr>
          <a:lstStyle/>
          <a:p>
            <a:pPr algn="ctr"/>
            <a:r>
              <a:rPr lang="ru-RU" sz="2400" dirty="0">
                <a:solidFill>
                  <a:srgbClr val="F3F7FE"/>
                </a:solidFill>
                <a:effectLst>
                  <a:glow rad="228600">
                    <a:schemeClr val="accent1">
                      <a:satMod val="175000"/>
                      <a:alpha val="40000"/>
                    </a:schemeClr>
                  </a:glow>
                </a:effectLst>
                <a:latin typeface="Times New Roman" pitchFamily="18" charset="0"/>
                <a:cs typeface="Times New Roman" pitchFamily="18" charset="0"/>
              </a:rPr>
              <a:t>СОВЕРШЕНСТВОВАНИЕ ОСНОВНЫХ ФОНДОВ</a:t>
            </a:r>
          </a:p>
        </p:txBody>
      </p:sp>
    </p:spTree>
    <p:extLst>
      <p:ext uri="{BB962C8B-B14F-4D97-AF65-F5344CB8AC3E}">
        <p14:creationId xmlns:p14="http://schemas.microsoft.com/office/powerpoint/2010/main" val="3305814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ubtitle 2"/>
          <p:cNvSpPr txBox="1">
            <a:spLocks/>
          </p:cNvSpPr>
          <p:nvPr/>
        </p:nvSpPr>
        <p:spPr>
          <a:xfrm>
            <a:off x="0" y="583660"/>
            <a:ext cx="9144000" cy="43158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30000"/>
              </a:lnSpc>
              <a:spcBef>
                <a:spcPts val="0"/>
              </a:spcBef>
              <a:buNone/>
            </a:pPr>
            <a:r>
              <a:rPr lang="ru-RU" sz="1800" dirty="0" smtClean="0">
                <a:solidFill>
                  <a:srgbClr val="FBFBFF"/>
                </a:solidFill>
                <a:effectLst/>
                <a:latin typeface="Times New Roman" pitchFamily="18" charset="0"/>
                <a:cs typeface="Times New Roman" pitchFamily="18" charset="0"/>
              </a:rPr>
              <a:t>В </a:t>
            </a:r>
            <a:r>
              <a:rPr lang="ru-RU" sz="1800" dirty="0">
                <a:solidFill>
                  <a:srgbClr val="FBFBFF"/>
                </a:solidFill>
                <a:effectLst/>
                <a:latin typeface="Times New Roman" pitchFamily="18" charset="0"/>
                <a:cs typeface="Times New Roman" pitchFamily="18" charset="0"/>
              </a:rPr>
              <a:t>рамках планирования действий органов управления и сил ГО и РСЧС проведена корректировка и уточнение всех основных планирующих документов:</a:t>
            </a:r>
          </a:p>
          <a:p>
            <a:pPr marL="0" indent="266700" algn="ctr">
              <a:lnSpc>
                <a:spcPct val="130000"/>
              </a:lnSpc>
              <a:spcBef>
                <a:spcPts val="1200"/>
              </a:spcBef>
              <a:buNone/>
            </a:pPr>
            <a:r>
              <a:rPr lang="ru-RU" sz="1800" dirty="0">
                <a:solidFill>
                  <a:srgbClr val="FBFBFF"/>
                </a:solidFill>
                <a:effectLst/>
                <a:latin typeface="Times New Roman" pitchFamily="18" charset="0"/>
                <a:cs typeface="Times New Roman" pitchFamily="18" charset="0"/>
              </a:rPr>
              <a:t>- Плана гражданской обороны и защиты населения Камчатского края;</a:t>
            </a:r>
          </a:p>
          <a:p>
            <a:pPr algn="ctr">
              <a:lnSpc>
                <a:spcPct val="130000"/>
              </a:lnSpc>
              <a:spcBef>
                <a:spcPts val="0"/>
              </a:spcBef>
              <a:buFontTx/>
              <a:buChar char="-"/>
            </a:pPr>
            <a:r>
              <a:rPr lang="ru-RU" sz="1800" dirty="0" smtClean="0">
                <a:solidFill>
                  <a:srgbClr val="FBFBFF"/>
                </a:solidFill>
                <a:effectLst/>
                <a:latin typeface="Times New Roman" pitchFamily="18" charset="0"/>
                <a:cs typeface="Times New Roman" pitchFamily="18" charset="0"/>
              </a:rPr>
              <a:t>Плана </a:t>
            </a:r>
            <a:r>
              <a:rPr lang="ru-RU" sz="1800" dirty="0">
                <a:solidFill>
                  <a:srgbClr val="FBFBFF"/>
                </a:solidFill>
                <a:effectLst/>
                <a:latin typeface="Times New Roman" pitchFamily="18" charset="0"/>
                <a:cs typeface="Times New Roman" pitchFamily="18" charset="0"/>
              </a:rPr>
              <a:t>эвакуации и рассредоточения населения, материальных </a:t>
            </a:r>
            <a:endParaRPr lang="ru-RU" sz="1800" dirty="0" smtClean="0">
              <a:solidFill>
                <a:srgbClr val="FBFBFF"/>
              </a:solidFill>
              <a:effectLst/>
              <a:latin typeface="Times New Roman" pitchFamily="18" charset="0"/>
              <a:cs typeface="Times New Roman" pitchFamily="18" charset="0"/>
            </a:endParaRPr>
          </a:p>
          <a:p>
            <a:pPr algn="ctr">
              <a:lnSpc>
                <a:spcPct val="130000"/>
              </a:lnSpc>
              <a:spcBef>
                <a:spcPts val="0"/>
              </a:spcBef>
              <a:buFontTx/>
              <a:buChar char="-"/>
            </a:pPr>
            <a:r>
              <a:rPr lang="ru-RU" sz="1800" dirty="0" smtClean="0">
                <a:solidFill>
                  <a:srgbClr val="FBFBFF"/>
                </a:solidFill>
                <a:effectLst/>
                <a:latin typeface="Times New Roman" pitchFamily="18" charset="0"/>
                <a:cs typeface="Times New Roman" pitchFamily="18" charset="0"/>
              </a:rPr>
              <a:t>и </a:t>
            </a:r>
            <a:r>
              <a:rPr lang="ru-RU" sz="1800" dirty="0">
                <a:solidFill>
                  <a:srgbClr val="FBFBFF"/>
                </a:solidFill>
                <a:effectLst/>
                <a:latin typeface="Times New Roman" pitchFamily="18" charset="0"/>
                <a:cs typeface="Times New Roman" pitchFamily="18" charset="0"/>
              </a:rPr>
              <a:t>культурных ценностей Камчатского края </a:t>
            </a:r>
            <a:endParaRPr lang="ru-RU" sz="1800" dirty="0" smtClean="0">
              <a:solidFill>
                <a:srgbClr val="FBFBFF"/>
              </a:solidFill>
              <a:effectLst/>
              <a:latin typeface="Times New Roman" pitchFamily="18" charset="0"/>
              <a:cs typeface="Times New Roman" pitchFamily="18" charset="0"/>
            </a:endParaRPr>
          </a:p>
          <a:p>
            <a:pPr marL="0" indent="0" algn="ctr">
              <a:lnSpc>
                <a:spcPct val="130000"/>
              </a:lnSpc>
              <a:spcBef>
                <a:spcPts val="0"/>
              </a:spcBef>
              <a:buNone/>
            </a:pPr>
            <a:r>
              <a:rPr lang="ru-RU" sz="1800" dirty="0" smtClean="0">
                <a:solidFill>
                  <a:srgbClr val="FBFBFF"/>
                </a:solidFill>
                <a:effectLst/>
                <a:latin typeface="Times New Roman" pitchFamily="18" charset="0"/>
                <a:cs typeface="Times New Roman" pitchFamily="18" charset="0"/>
              </a:rPr>
              <a:t>(</a:t>
            </a:r>
            <a:r>
              <a:rPr lang="ru-RU" sz="1800" dirty="0">
                <a:solidFill>
                  <a:srgbClr val="FBFBFF"/>
                </a:solidFill>
                <a:effectLst/>
                <a:latin typeface="Times New Roman" pitchFamily="18" charset="0"/>
                <a:cs typeface="Times New Roman" pitchFamily="18" charset="0"/>
              </a:rPr>
              <a:t>приложение к Плану гражданской обороны и защиты населения Камчатского края);</a:t>
            </a:r>
          </a:p>
          <a:p>
            <a:pPr marL="0" indent="266700" algn="ctr">
              <a:lnSpc>
                <a:spcPct val="130000"/>
              </a:lnSpc>
              <a:spcBef>
                <a:spcPts val="0"/>
              </a:spcBef>
              <a:buNone/>
            </a:pPr>
            <a:r>
              <a:rPr lang="ru-RU" sz="1800" dirty="0">
                <a:solidFill>
                  <a:srgbClr val="FBFBFF"/>
                </a:solidFill>
                <a:effectLst/>
                <a:latin typeface="Times New Roman" pitchFamily="18" charset="0"/>
                <a:cs typeface="Times New Roman" pitchFamily="18" charset="0"/>
              </a:rPr>
              <a:t>- Плана эвакуации населения при угрозе и возникновении чрезвычайных ситуаций природного и техногенного характера на территории Камчатского края;</a:t>
            </a:r>
          </a:p>
          <a:p>
            <a:pPr marL="0" indent="266700" algn="ctr">
              <a:lnSpc>
                <a:spcPct val="130000"/>
              </a:lnSpc>
              <a:spcBef>
                <a:spcPts val="0"/>
              </a:spcBef>
              <a:buNone/>
            </a:pPr>
            <a:r>
              <a:rPr lang="ru-RU" sz="1800" dirty="0">
                <a:solidFill>
                  <a:srgbClr val="FBFBFF"/>
                </a:solidFill>
                <a:effectLst/>
                <a:latin typeface="Times New Roman" pitchFamily="18" charset="0"/>
                <a:cs typeface="Times New Roman" pitchFamily="18" charset="0"/>
              </a:rPr>
              <a:t>- Плана мероприятий по смягчению рисков и реагированию на чрезвычайные ситуации в период прохождения весеннего половодья на территории Камчатского края в 2019 году</a:t>
            </a:r>
            <a:r>
              <a:rPr lang="ru-RU" sz="1800" dirty="0" smtClean="0">
                <a:solidFill>
                  <a:srgbClr val="FBFBFF"/>
                </a:solidFill>
                <a:effectLst/>
                <a:latin typeface="Times New Roman" pitchFamily="18" charset="0"/>
                <a:cs typeface="Times New Roman" pitchFamily="18" charset="0"/>
              </a:rPr>
              <a:t>;</a:t>
            </a:r>
            <a:endParaRPr lang="ru-RU" sz="1800" dirty="0">
              <a:solidFill>
                <a:srgbClr val="FBFBFF"/>
              </a:solidFill>
              <a:effectLst/>
              <a:latin typeface="Times New Roman" pitchFamily="18" charset="0"/>
              <a:cs typeface="Times New Roman" pitchFamily="18" charset="0"/>
            </a:endParaRPr>
          </a:p>
        </p:txBody>
      </p:sp>
      <p:sp>
        <p:nvSpPr>
          <p:cNvPr id="3" name="Заголовок 2"/>
          <p:cNvSpPr>
            <a:spLocks noGrp="1"/>
          </p:cNvSpPr>
          <p:nvPr>
            <p:ph type="title"/>
          </p:nvPr>
        </p:nvSpPr>
        <p:spPr>
          <a:xfrm>
            <a:off x="0" y="3"/>
            <a:ext cx="9144000" cy="836576"/>
          </a:xfrm>
        </p:spPr>
        <p:txBody>
          <a:bodyPr>
            <a:noAutofit/>
          </a:bodyPr>
          <a:lstStyle/>
          <a:p>
            <a:pPr algn="ctr"/>
            <a:r>
              <a:rPr lang="ru-RU" sz="2400" dirty="0" smtClean="0">
                <a:solidFill>
                  <a:srgbClr val="F3F7FE"/>
                </a:solidFill>
                <a:effectLst>
                  <a:glow rad="228600">
                    <a:schemeClr val="accent1">
                      <a:satMod val="175000"/>
                      <a:alpha val="40000"/>
                    </a:schemeClr>
                  </a:glow>
                </a:effectLst>
                <a:latin typeface="Times New Roman" pitchFamily="18" charset="0"/>
                <a:cs typeface="Times New Roman" pitchFamily="18" charset="0"/>
              </a:rPr>
              <a:t>ПЛАНИРУЮЩИЕ ДОКУМЕНТЫ</a:t>
            </a:r>
            <a:endParaRPr lang="ru-RU" sz="2400" dirty="0">
              <a:solidFill>
                <a:srgbClr val="F3F7FE"/>
              </a:solidFill>
              <a:effectLst>
                <a:glow rad="228600">
                  <a:schemeClr val="accent1">
                    <a:satMod val="175000"/>
                    <a:alpha val="40000"/>
                  </a:schemeClr>
                </a:glow>
              </a:effectLst>
              <a:latin typeface="Times New Roman" pitchFamily="18" charset="0"/>
              <a:cs typeface="Times New Roman" pitchFamily="18" charset="0"/>
            </a:endParaRPr>
          </a:p>
        </p:txBody>
      </p:sp>
      <p:pic>
        <p:nvPicPr>
          <p:cNvPr id="13" name="Picture 4" descr="G:\ClipArt\Эмблемы, символика\Эмблема-ЦОД-все.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44616" y="4457617"/>
            <a:ext cx="632184" cy="618386"/>
          </a:xfrm>
          <a:prstGeom prst="rect">
            <a:avLst/>
          </a:prstGeom>
          <a:noFill/>
          <a:effectLst>
            <a:glow rad="2286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5009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ubtitle 2"/>
          <p:cNvSpPr txBox="1">
            <a:spLocks/>
          </p:cNvSpPr>
          <p:nvPr/>
        </p:nvSpPr>
        <p:spPr>
          <a:xfrm>
            <a:off x="198304" y="990600"/>
            <a:ext cx="8724808" cy="39089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273050" algn="ctr">
              <a:lnSpc>
                <a:spcPct val="150000"/>
              </a:lnSpc>
              <a:spcBef>
                <a:spcPts val="0"/>
              </a:spcBef>
              <a:buNone/>
            </a:pPr>
            <a:r>
              <a:rPr lang="ru-RU" sz="1800" dirty="0" smtClean="0">
                <a:solidFill>
                  <a:srgbClr val="FBFBFF"/>
                </a:solidFill>
                <a:effectLst/>
                <a:latin typeface="Times New Roman" pitchFamily="18" charset="0"/>
                <a:cs typeface="Times New Roman" pitchFamily="18" charset="0"/>
              </a:rPr>
              <a:t>- </a:t>
            </a:r>
            <a:r>
              <a:rPr lang="ru-RU" sz="1800" dirty="0">
                <a:solidFill>
                  <a:srgbClr val="FBFBFF"/>
                </a:solidFill>
                <a:effectLst/>
                <a:latin typeface="Times New Roman" pitchFamily="18" charset="0"/>
                <a:cs typeface="Times New Roman" pitchFamily="18" charset="0"/>
              </a:rPr>
              <a:t>Плана по смягчению рисков и реагированию на чрезвычайные ситуации в пожароопасный период на территории Камчатского края в 2019 году.</a:t>
            </a:r>
          </a:p>
          <a:p>
            <a:pPr marL="0" indent="273050" algn="ctr">
              <a:lnSpc>
                <a:spcPct val="150000"/>
              </a:lnSpc>
              <a:spcBef>
                <a:spcPts val="0"/>
              </a:spcBef>
              <a:buNone/>
            </a:pPr>
            <a:r>
              <a:rPr lang="ru-RU" sz="1800" dirty="0" smtClean="0">
                <a:solidFill>
                  <a:srgbClr val="FBFBFF"/>
                </a:solidFill>
                <a:effectLst/>
                <a:latin typeface="Times New Roman" pitchFamily="18" charset="0"/>
                <a:cs typeface="Times New Roman" pitchFamily="18" charset="0"/>
              </a:rPr>
              <a:t>В </a:t>
            </a:r>
            <a:r>
              <a:rPr lang="ru-RU" sz="1800" dirty="0">
                <a:solidFill>
                  <a:srgbClr val="FBFBFF"/>
                </a:solidFill>
                <a:effectLst/>
                <a:latin typeface="Times New Roman" pitchFamily="18" charset="0"/>
                <a:cs typeface="Times New Roman" pitchFamily="18" charset="0"/>
              </a:rPr>
              <a:t>связи с активизацией </a:t>
            </a:r>
            <a:r>
              <a:rPr lang="ru-RU" sz="1800" dirty="0" err="1">
                <a:solidFill>
                  <a:srgbClr val="FBFBFF"/>
                </a:solidFill>
                <a:effectLst/>
                <a:latin typeface="Times New Roman" pitchFamily="18" charset="0"/>
                <a:cs typeface="Times New Roman" pitchFamily="18" charset="0"/>
              </a:rPr>
              <a:t>Авачинского</a:t>
            </a:r>
            <a:r>
              <a:rPr lang="ru-RU" sz="1800" dirty="0">
                <a:solidFill>
                  <a:srgbClr val="FBFBFF"/>
                </a:solidFill>
                <a:effectLst/>
                <a:latin typeface="Times New Roman" pitchFamily="18" charset="0"/>
                <a:cs typeface="Times New Roman" pitchFamily="18" charset="0"/>
              </a:rPr>
              <a:t> вулкана, уточнены расчеты на эвакуацию населения при угрозе или возникновении чрезвычайной ситуации </a:t>
            </a:r>
            <a:r>
              <a:rPr lang="ru-RU" sz="1800" dirty="0" smtClean="0">
                <a:solidFill>
                  <a:srgbClr val="FBFBFF"/>
                </a:solidFill>
                <a:effectLst/>
                <a:latin typeface="Times New Roman" pitchFamily="18" charset="0"/>
                <a:cs typeface="Times New Roman" pitchFamily="18" charset="0"/>
              </a:rPr>
              <a:t>в</a:t>
            </a:r>
          </a:p>
          <a:p>
            <a:pPr marL="0" indent="273050" algn="ctr">
              <a:lnSpc>
                <a:spcPct val="150000"/>
              </a:lnSpc>
              <a:spcBef>
                <a:spcPts val="0"/>
              </a:spcBef>
              <a:buNone/>
            </a:pPr>
            <a:r>
              <a:rPr lang="ru-RU" sz="1800" dirty="0" smtClean="0">
                <a:solidFill>
                  <a:srgbClr val="FBFBFF"/>
                </a:solidFill>
                <a:effectLst/>
                <a:latin typeface="Times New Roman" pitchFamily="18" charset="0"/>
                <a:cs typeface="Times New Roman" pitchFamily="18" charset="0"/>
              </a:rPr>
              <a:t> </a:t>
            </a:r>
            <a:r>
              <a:rPr lang="ru-RU" sz="1800" dirty="0">
                <a:solidFill>
                  <a:srgbClr val="FBFBFF"/>
                </a:solidFill>
                <a:effectLst/>
                <a:latin typeface="Times New Roman" pitchFamily="18" charset="0"/>
                <a:cs typeface="Times New Roman" pitchFamily="18" charset="0"/>
              </a:rPr>
              <a:t>результате извержения вулкана.</a:t>
            </a:r>
          </a:p>
          <a:p>
            <a:pPr marL="0" indent="273050" algn="ctr">
              <a:lnSpc>
                <a:spcPct val="150000"/>
              </a:lnSpc>
              <a:spcBef>
                <a:spcPts val="0"/>
              </a:spcBef>
              <a:buNone/>
            </a:pPr>
            <a:r>
              <a:rPr lang="ru-RU" sz="1800" dirty="0">
                <a:solidFill>
                  <a:srgbClr val="FBFBFF"/>
                </a:solidFill>
                <a:effectLst/>
                <a:latin typeface="Times New Roman" pitchFamily="18" charset="0"/>
                <a:cs typeface="Times New Roman" pitchFamily="18" charset="0"/>
              </a:rPr>
              <a:t>Также переработан и утвержден Паспорт безопасности Камчатского края (утвержден Губернатором Камчатского края 20.12.2019).</a:t>
            </a:r>
          </a:p>
        </p:txBody>
      </p:sp>
      <p:sp>
        <p:nvSpPr>
          <p:cNvPr id="3" name="Заголовок 2"/>
          <p:cNvSpPr>
            <a:spLocks noGrp="1"/>
          </p:cNvSpPr>
          <p:nvPr>
            <p:ph type="title"/>
          </p:nvPr>
        </p:nvSpPr>
        <p:spPr>
          <a:xfrm>
            <a:off x="0" y="3"/>
            <a:ext cx="9144000" cy="914397"/>
          </a:xfrm>
        </p:spPr>
        <p:txBody>
          <a:bodyPr>
            <a:noAutofit/>
          </a:bodyPr>
          <a:lstStyle/>
          <a:p>
            <a:pPr algn="ctr"/>
            <a:r>
              <a:rPr lang="ru-RU" sz="2400" dirty="0" smtClean="0">
                <a:solidFill>
                  <a:srgbClr val="F3F7FE"/>
                </a:solidFill>
                <a:effectLst>
                  <a:glow rad="228600">
                    <a:schemeClr val="accent1">
                      <a:satMod val="175000"/>
                      <a:alpha val="40000"/>
                    </a:schemeClr>
                  </a:glow>
                </a:effectLst>
                <a:latin typeface="Times New Roman" pitchFamily="18" charset="0"/>
                <a:cs typeface="Times New Roman" pitchFamily="18" charset="0"/>
              </a:rPr>
              <a:t>ПЛАНИРУЮЩИЕ ДОКУМЕНТЫ</a:t>
            </a:r>
            <a:endParaRPr lang="ru-RU" sz="2400" dirty="0">
              <a:solidFill>
                <a:srgbClr val="F3F7FE"/>
              </a:solidFill>
              <a:effectLst>
                <a:glow rad="228600">
                  <a:schemeClr val="accent1">
                    <a:satMod val="175000"/>
                    <a:alpha val="40000"/>
                  </a:schemeClr>
                </a:glow>
              </a:effectLst>
              <a:latin typeface="Times New Roman" pitchFamily="18" charset="0"/>
              <a:cs typeface="Times New Roman" pitchFamily="18" charset="0"/>
            </a:endParaRPr>
          </a:p>
        </p:txBody>
      </p:sp>
      <p:pic>
        <p:nvPicPr>
          <p:cNvPr id="13" name="Picture 4" descr="G:\ClipArt\Эмблемы, символика\Эмблема-ЦОД-все.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44616" y="4457617"/>
            <a:ext cx="632184" cy="618386"/>
          </a:xfrm>
          <a:prstGeom prst="rect">
            <a:avLst/>
          </a:prstGeom>
          <a:noFill/>
          <a:effectLst>
            <a:glow rad="2286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8914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ubtitle 2"/>
          <p:cNvSpPr txBox="1">
            <a:spLocks/>
          </p:cNvSpPr>
          <p:nvPr/>
        </p:nvSpPr>
        <p:spPr>
          <a:xfrm>
            <a:off x="581025" y="1031133"/>
            <a:ext cx="7924800" cy="386841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40000"/>
              </a:lnSpc>
              <a:spcBef>
                <a:spcPts val="0"/>
              </a:spcBef>
              <a:buNone/>
            </a:pPr>
            <a:r>
              <a:rPr lang="ru-RU" sz="1800" dirty="0" smtClean="0">
                <a:solidFill>
                  <a:srgbClr val="FBFBFF"/>
                </a:solidFill>
                <a:effectLst>
                  <a:glow rad="127000">
                    <a:srgbClr val="CC0099">
                      <a:alpha val="35000"/>
                    </a:srgbClr>
                  </a:glow>
                </a:effectLst>
                <a:latin typeface="Times New Roman" pitchFamily="18" charset="0"/>
                <a:cs typeface="Times New Roman" pitchFamily="18" charset="0"/>
              </a:rPr>
              <a:t>На </a:t>
            </a:r>
            <a:r>
              <a:rPr lang="ru-RU" sz="1800" dirty="0">
                <a:solidFill>
                  <a:srgbClr val="FBFBFF"/>
                </a:solidFill>
                <a:effectLst>
                  <a:glow rad="127000">
                    <a:srgbClr val="CC0099">
                      <a:alpha val="35000"/>
                    </a:srgbClr>
                  </a:glow>
                </a:effectLst>
                <a:latin typeface="Times New Roman" pitchFamily="18" charset="0"/>
                <a:cs typeface="Times New Roman" pitchFamily="18" charset="0"/>
              </a:rPr>
              <a:t>100 % объектов разработаны Планы повышения защищенности критически важных объектов</a:t>
            </a:r>
            <a:r>
              <a:rPr lang="ru-RU" sz="1800" dirty="0" smtClean="0">
                <a:solidFill>
                  <a:srgbClr val="FBFBFF"/>
                </a:solidFill>
                <a:effectLst>
                  <a:glow rad="127000">
                    <a:srgbClr val="CC0099">
                      <a:alpha val="35000"/>
                    </a:srgbClr>
                  </a:glow>
                </a:effectLst>
                <a:latin typeface="Times New Roman" pitchFamily="18" charset="0"/>
                <a:cs typeface="Times New Roman" pitchFamily="18" charset="0"/>
              </a:rPr>
              <a:t>. В </a:t>
            </a:r>
            <a:r>
              <a:rPr lang="ru-RU" sz="1800" dirty="0">
                <a:solidFill>
                  <a:srgbClr val="FBFBFF"/>
                </a:solidFill>
                <a:effectLst>
                  <a:glow rad="127000">
                    <a:srgbClr val="CC0099">
                      <a:alpha val="35000"/>
                    </a:srgbClr>
                  </a:glow>
                </a:effectLst>
                <a:latin typeface="Times New Roman" pitchFamily="18" charset="0"/>
                <a:cs typeface="Times New Roman" pitchFamily="18" charset="0"/>
              </a:rPr>
              <a:t>муниципальные образования выданы исходные данные и требования для разработки подраздела «ПМ ГОЧС» для корректировки схем территориального планирования муниципальных районов, генеральных планов городских округов и сельских поселений, а так же объектов капитального строительства (к 15 проектам капитального строительства объектов, 6 схемам территориального планирования муниципальных районов и 2 генеральным планам городских округов и сельских поселений).</a:t>
            </a:r>
          </a:p>
        </p:txBody>
      </p:sp>
      <p:sp>
        <p:nvSpPr>
          <p:cNvPr id="3" name="Заголовок 2"/>
          <p:cNvSpPr>
            <a:spLocks noGrp="1"/>
          </p:cNvSpPr>
          <p:nvPr>
            <p:ph type="title"/>
          </p:nvPr>
        </p:nvSpPr>
        <p:spPr>
          <a:xfrm>
            <a:off x="0" y="3"/>
            <a:ext cx="9144000" cy="1040857"/>
          </a:xfrm>
        </p:spPr>
        <p:txBody>
          <a:bodyPr>
            <a:noAutofit/>
          </a:bodyPr>
          <a:lstStyle/>
          <a:p>
            <a:pPr algn="ctr"/>
            <a:r>
              <a:rPr lang="ru-RU" sz="2400" dirty="0" smtClean="0">
                <a:solidFill>
                  <a:srgbClr val="F3F7FE"/>
                </a:solidFill>
                <a:effectLst>
                  <a:glow rad="228600">
                    <a:schemeClr val="accent1">
                      <a:satMod val="175000"/>
                      <a:alpha val="40000"/>
                    </a:schemeClr>
                  </a:glow>
                </a:effectLst>
                <a:latin typeface="Times New Roman" pitchFamily="18" charset="0"/>
                <a:cs typeface="Times New Roman" pitchFamily="18" charset="0"/>
              </a:rPr>
              <a:t>ПЛАНЫ ПОВЫШЕНИЯ ЗАЩИЩЕННОСТИ</a:t>
            </a:r>
            <a:br>
              <a:rPr lang="ru-RU" sz="2400" dirty="0" smtClean="0">
                <a:solidFill>
                  <a:srgbClr val="F3F7FE"/>
                </a:solidFill>
                <a:effectLst>
                  <a:glow rad="228600">
                    <a:schemeClr val="accent1">
                      <a:satMod val="175000"/>
                      <a:alpha val="40000"/>
                    </a:schemeClr>
                  </a:glow>
                </a:effectLst>
                <a:latin typeface="Times New Roman" pitchFamily="18" charset="0"/>
                <a:cs typeface="Times New Roman" pitchFamily="18" charset="0"/>
              </a:rPr>
            </a:br>
            <a:r>
              <a:rPr lang="ru-RU" sz="2400" dirty="0" smtClean="0">
                <a:solidFill>
                  <a:srgbClr val="F3F7FE"/>
                </a:solidFill>
                <a:effectLst>
                  <a:glow rad="228600">
                    <a:schemeClr val="accent1">
                      <a:satMod val="175000"/>
                      <a:alpha val="40000"/>
                    </a:schemeClr>
                  </a:glow>
                </a:effectLst>
                <a:latin typeface="Times New Roman" pitchFamily="18" charset="0"/>
                <a:cs typeface="Times New Roman" pitchFamily="18" charset="0"/>
              </a:rPr>
              <a:t> КРИТИЧЕСКИ ВАЖНЫХ ОБЪЕКТОВ</a:t>
            </a:r>
            <a:endParaRPr lang="ru-RU" sz="2400" dirty="0">
              <a:solidFill>
                <a:srgbClr val="F3F7FE"/>
              </a:solidFill>
              <a:effectLst>
                <a:glow rad="228600">
                  <a:schemeClr val="accent1">
                    <a:satMod val="175000"/>
                    <a:alpha val="40000"/>
                  </a:schemeClr>
                </a:glow>
              </a:effectLst>
              <a:latin typeface="Times New Roman" pitchFamily="18" charset="0"/>
              <a:cs typeface="Times New Roman" pitchFamily="18" charset="0"/>
            </a:endParaRPr>
          </a:p>
        </p:txBody>
      </p:sp>
      <p:pic>
        <p:nvPicPr>
          <p:cNvPr id="13" name="Picture 4" descr="G:\ClipArt\Эмблемы, символика\Эмблема-ЦОД-все.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44616" y="4457617"/>
            <a:ext cx="632184" cy="618386"/>
          </a:xfrm>
          <a:prstGeom prst="rect">
            <a:avLst/>
          </a:prstGeom>
          <a:noFill/>
          <a:effectLst>
            <a:glow rad="2286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0656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ubtitle 2"/>
          <p:cNvSpPr txBox="1">
            <a:spLocks/>
          </p:cNvSpPr>
          <p:nvPr/>
        </p:nvSpPr>
        <p:spPr>
          <a:xfrm>
            <a:off x="198304" y="819151"/>
            <a:ext cx="8724808" cy="380793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30000"/>
              </a:lnSpc>
              <a:spcBef>
                <a:spcPts val="0"/>
              </a:spcBef>
              <a:buNone/>
            </a:pPr>
            <a:r>
              <a:rPr lang="ru-RU" sz="1600" dirty="0" smtClean="0">
                <a:solidFill>
                  <a:srgbClr val="FBFBFF"/>
                </a:solidFill>
                <a:effectLst/>
                <a:latin typeface="Times New Roman" pitchFamily="18" charset="0"/>
                <a:cs typeface="Times New Roman" pitchFamily="18" charset="0"/>
              </a:rPr>
              <a:t>Территориальный </a:t>
            </a:r>
            <a:r>
              <a:rPr lang="ru-RU" sz="1600" dirty="0">
                <a:solidFill>
                  <a:srgbClr val="FBFBFF"/>
                </a:solidFill>
                <a:effectLst/>
                <a:latin typeface="Times New Roman" pitchFamily="18" charset="0"/>
                <a:cs typeface="Times New Roman" pitchFamily="18" charset="0"/>
              </a:rPr>
              <a:t>страховой фонд документации выполняется на основании Перечня объектов повышенного риска и объектов систем жизнеобеспечения населения, на которые создается СФД, необходимый для проведения АСДНР при ликвидации ЧС, </a:t>
            </a:r>
            <a:endParaRPr lang="ru-RU" sz="1600" dirty="0" smtClean="0">
              <a:solidFill>
                <a:srgbClr val="FBFBFF"/>
              </a:solidFill>
              <a:effectLst/>
              <a:latin typeface="Times New Roman" pitchFamily="18" charset="0"/>
              <a:cs typeface="Times New Roman" pitchFamily="18" charset="0"/>
            </a:endParaRPr>
          </a:p>
          <a:p>
            <a:pPr marL="0" indent="0" algn="ctr">
              <a:lnSpc>
                <a:spcPct val="130000"/>
              </a:lnSpc>
              <a:spcBef>
                <a:spcPts val="0"/>
              </a:spcBef>
              <a:buNone/>
            </a:pPr>
            <a:r>
              <a:rPr lang="ru-RU" sz="1600" dirty="0" smtClean="0">
                <a:solidFill>
                  <a:srgbClr val="FBFBFF"/>
                </a:solidFill>
                <a:effectLst/>
                <a:latin typeface="Times New Roman" pitchFamily="18" charset="0"/>
                <a:cs typeface="Times New Roman" pitchFamily="18" charset="0"/>
              </a:rPr>
              <a:t>который </a:t>
            </a:r>
            <a:r>
              <a:rPr lang="ru-RU" sz="1600" dirty="0">
                <a:solidFill>
                  <a:srgbClr val="FBFBFF"/>
                </a:solidFill>
                <a:effectLst/>
                <a:latin typeface="Times New Roman" pitchFamily="18" charset="0"/>
                <a:cs typeface="Times New Roman" pitchFamily="18" charset="0"/>
              </a:rPr>
              <a:t>утверждён Губернатором Камчатского края 11.09.2019 г.</a:t>
            </a:r>
          </a:p>
          <a:p>
            <a:pPr marL="4040188" indent="0">
              <a:lnSpc>
                <a:spcPct val="130000"/>
              </a:lnSpc>
              <a:spcBef>
                <a:spcPts val="1200"/>
              </a:spcBef>
              <a:buNone/>
            </a:pPr>
            <a:r>
              <a:rPr lang="ru-RU" sz="1600" dirty="0">
                <a:solidFill>
                  <a:srgbClr val="FBFBFF"/>
                </a:solidFill>
                <a:effectLst/>
                <a:latin typeface="Times New Roman" pitchFamily="18" charset="0"/>
                <a:cs typeface="Times New Roman" pitchFamily="18" charset="0"/>
              </a:rPr>
              <a:t>Перечень включает 49 объектов:</a:t>
            </a:r>
          </a:p>
          <a:p>
            <a:pPr marL="4040188" indent="0">
              <a:lnSpc>
                <a:spcPct val="130000"/>
              </a:lnSpc>
              <a:spcBef>
                <a:spcPts val="0"/>
              </a:spcBef>
              <a:buNone/>
            </a:pPr>
            <a:r>
              <a:rPr lang="ru-RU" sz="1600" dirty="0">
                <a:solidFill>
                  <a:srgbClr val="FBFBFF"/>
                </a:solidFill>
                <a:effectLst/>
                <a:latin typeface="Times New Roman" pitchFamily="18" charset="0"/>
                <a:cs typeface="Times New Roman" pitchFamily="18" charset="0"/>
              </a:rPr>
              <a:t>- 13 объектов повышенного риска;</a:t>
            </a:r>
          </a:p>
          <a:p>
            <a:pPr marL="4040188" indent="0">
              <a:lnSpc>
                <a:spcPct val="130000"/>
              </a:lnSpc>
              <a:spcBef>
                <a:spcPts val="0"/>
              </a:spcBef>
              <a:buNone/>
            </a:pPr>
            <a:r>
              <a:rPr lang="ru-RU" sz="1600" dirty="0">
                <a:solidFill>
                  <a:srgbClr val="FBFBFF"/>
                </a:solidFill>
                <a:effectLst/>
                <a:latin typeface="Times New Roman" pitchFamily="18" charset="0"/>
                <a:cs typeface="Times New Roman" pitchFamily="18" charset="0"/>
              </a:rPr>
              <a:t>- 46 объектов систем жизнеобеспечения населения.</a:t>
            </a:r>
          </a:p>
          <a:p>
            <a:pPr marL="4040188" indent="0">
              <a:lnSpc>
                <a:spcPct val="130000"/>
              </a:lnSpc>
              <a:spcBef>
                <a:spcPts val="0"/>
              </a:spcBef>
              <a:buNone/>
            </a:pPr>
            <a:r>
              <a:rPr lang="ru-RU" sz="1600" dirty="0">
                <a:solidFill>
                  <a:srgbClr val="FBFBFF"/>
                </a:solidFill>
                <a:effectLst/>
                <a:latin typeface="Times New Roman" pitchFamily="18" charset="0"/>
                <a:cs typeface="Times New Roman" pitchFamily="18" charset="0"/>
              </a:rPr>
              <a:t>По состоянию на 01.01.2020 территориальный страховой фонд документации Камчатского края создан на 49 объектах (100%).</a:t>
            </a:r>
          </a:p>
          <a:p>
            <a:pPr marL="0" indent="0" algn="ctr">
              <a:lnSpc>
                <a:spcPct val="130000"/>
              </a:lnSpc>
              <a:spcBef>
                <a:spcPts val="0"/>
              </a:spcBef>
              <a:buNone/>
            </a:pPr>
            <a:endParaRPr lang="ru-RU" sz="1600" dirty="0">
              <a:solidFill>
                <a:srgbClr val="FBFBFF"/>
              </a:solidFill>
              <a:effectLst>
                <a:glow rad="127000">
                  <a:srgbClr val="CC0099">
                    <a:alpha val="35000"/>
                  </a:srgbClr>
                </a:glow>
              </a:effectLst>
              <a:latin typeface="Times New Roman" pitchFamily="18" charset="0"/>
              <a:cs typeface="Times New Roman" pitchFamily="18" charset="0"/>
            </a:endParaRPr>
          </a:p>
        </p:txBody>
      </p:sp>
      <p:sp>
        <p:nvSpPr>
          <p:cNvPr id="3" name="Заголовок 2"/>
          <p:cNvSpPr>
            <a:spLocks noGrp="1"/>
          </p:cNvSpPr>
          <p:nvPr>
            <p:ph type="title"/>
          </p:nvPr>
        </p:nvSpPr>
        <p:spPr>
          <a:xfrm>
            <a:off x="0" y="3"/>
            <a:ext cx="9144000" cy="1001485"/>
          </a:xfrm>
        </p:spPr>
        <p:txBody>
          <a:bodyPr>
            <a:noAutofit/>
          </a:bodyPr>
          <a:lstStyle/>
          <a:p>
            <a:pPr algn="ctr"/>
            <a:r>
              <a:rPr lang="ru-RU" sz="2400" dirty="0" smtClean="0">
                <a:solidFill>
                  <a:srgbClr val="F3F7FE"/>
                </a:solidFill>
                <a:effectLst>
                  <a:glow rad="228600">
                    <a:schemeClr val="accent1">
                      <a:satMod val="175000"/>
                      <a:alpha val="40000"/>
                    </a:schemeClr>
                  </a:glow>
                </a:effectLst>
                <a:latin typeface="Times New Roman" pitchFamily="18" charset="0"/>
                <a:cs typeface="Times New Roman" pitchFamily="18" charset="0"/>
              </a:rPr>
              <a:t>ТЕРРИТОРИАЛЬНЫЙ СТРАХОВОЙ ФОНД ДОКУМЕНТАЦИИ</a:t>
            </a:r>
            <a:endParaRPr lang="ru-RU" sz="2400" dirty="0">
              <a:solidFill>
                <a:srgbClr val="F3F7FE"/>
              </a:solidFill>
              <a:effectLst>
                <a:glow rad="228600">
                  <a:schemeClr val="accent1">
                    <a:satMod val="175000"/>
                    <a:alpha val="40000"/>
                  </a:schemeClr>
                </a:glow>
              </a:effectLst>
              <a:latin typeface="Times New Roman" pitchFamily="18" charset="0"/>
              <a:cs typeface="Times New Roman" pitchFamily="18" charset="0"/>
            </a:endParaRPr>
          </a:p>
        </p:txBody>
      </p:sp>
      <p:pic>
        <p:nvPicPr>
          <p:cNvPr id="5" name="Picture 4" descr="G:\ClipArt\Эмблемы, символика\Эмблема-ЦОД-все.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44616" y="4457617"/>
            <a:ext cx="632184" cy="618386"/>
          </a:xfrm>
          <a:prstGeom prst="rect">
            <a:avLst/>
          </a:prstGeom>
          <a:noFill/>
          <a:effectLst>
            <a:glow rad="2286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26" name="Picture 2" descr="https://ozlib.com/htm/img/23/20305/28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4946" y="2377829"/>
            <a:ext cx="3019420" cy="1766154"/>
          </a:xfrm>
          <a:prstGeom prst="rect">
            <a:avLst/>
          </a:prstGeom>
          <a:noFill/>
          <a:effectLst>
            <a:glow rad="1397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6767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ubtitle 2"/>
          <p:cNvSpPr txBox="1">
            <a:spLocks/>
          </p:cNvSpPr>
          <p:nvPr/>
        </p:nvSpPr>
        <p:spPr>
          <a:xfrm>
            <a:off x="123824" y="552450"/>
            <a:ext cx="8886825" cy="407463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buNone/>
            </a:pPr>
            <a:r>
              <a:rPr lang="ru-RU" sz="1600" dirty="0">
                <a:solidFill>
                  <a:srgbClr val="FBFBFF"/>
                </a:solidFill>
                <a:effectLst/>
                <a:latin typeface="Times New Roman" pitchFamily="18" charset="0"/>
                <a:cs typeface="Times New Roman" pitchFamily="18" charset="0"/>
              </a:rPr>
              <a:t>Продолжена работа по оказанию помощи муниципальным образованиям в совершенствовании и наращивании оснащенности защитных сооружений ГО.</a:t>
            </a:r>
          </a:p>
          <a:p>
            <a:pPr marL="0" indent="0" algn="ctr">
              <a:lnSpc>
                <a:spcPct val="120000"/>
              </a:lnSpc>
              <a:spcBef>
                <a:spcPts val="0"/>
              </a:spcBef>
              <a:buNone/>
            </a:pPr>
            <a:r>
              <a:rPr lang="ru-RU" sz="1600" dirty="0">
                <a:solidFill>
                  <a:srgbClr val="FBFBFF"/>
                </a:solidFill>
                <a:effectLst/>
                <a:latin typeface="Times New Roman" pitchFamily="18" charset="0"/>
                <a:cs typeface="Times New Roman" pitchFamily="18" charset="0"/>
              </a:rPr>
              <a:t>Специалистами КГКУ «ЦОД» совместно с администрациями городских округов и муниципальных районов в Камчатском крае проведены расчеты потребности в защитных сооружениях ГО установленных категорий населения на соответствующей территории в соответствии с постановлением Правительства Российской Федерации от 29 ноября 1999 г. № 1309.</a:t>
            </a:r>
          </a:p>
          <a:p>
            <a:pPr marL="0" indent="0" algn="ctr">
              <a:lnSpc>
                <a:spcPct val="120000"/>
              </a:lnSpc>
              <a:spcBef>
                <a:spcPts val="0"/>
              </a:spcBef>
              <a:buNone/>
            </a:pPr>
            <a:r>
              <a:rPr lang="ru-RU" sz="1600" dirty="0">
                <a:solidFill>
                  <a:srgbClr val="FBFBFF"/>
                </a:solidFill>
                <a:effectLst/>
                <a:latin typeface="Times New Roman" pitchFamily="18" charset="0"/>
                <a:cs typeface="Times New Roman" pitchFamily="18" charset="0"/>
              </a:rPr>
              <a:t>В целях повышения готовности защитных сооружений ГО, а также приведения системы инженерной защиты населения Камчатского края в соответствие с требованиями постановления Правительства Российской Федерации от 30.10.2019 № 1391 внесены изменения в порядок создания убежищ и иных объектов ГО, организован комплекс мероприятий по изменению типа защитных сооружений ГО. В 2020 году данную работу планируем завершить. Еще одним немаловажным итогом этой работы станет снижение финансового и надзорного бремени на собственников защитных сооружений.</a:t>
            </a:r>
          </a:p>
        </p:txBody>
      </p:sp>
      <p:sp>
        <p:nvSpPr>
          <p:cNvPr id="3" name="Заголовок 2"/>
          <p:cNvSpPr>
            <a:spLocks noGrp="1"/>
          </p:cNvSpPr>
          <p:nvPr>
            <p:ph type="title"/>
          </p:nvPr>
        </p:nvSpPr>
        <p:spPr>
          <a:xfrm>
            <a:off x="0" y="1"/>
            <a:ext cx="9144000" cy="790575"/>
          </a:xfrm>
        </p:spPr>
        <p:txBody>
          <a:bodyPr>
            <a:normAutofit/>
          </a:bodyPr>
          <a:lstStyle/>
          <a:p>
            <a:pPr algn="ctr"/>
            <a:r>
              <a:rPr lang="ru-RU" sz="2400" dirty="0" smtClean="0">
                <a:solidFill>
                  <a:srgbClr val="F3F7FE"/>
                </a:solidFill>
                <a:effectLst>
                  <a:glow rad="228600">
                    <a:schemeClr val="accent1">
                      <a:satMod val="175000"/>
                      <a:alpha val="40000"/>
                    </a:schemeClr>
                  </a:glow>
                </a:effectLst>
                <a:latin typeface="Times New Roman" pitchFamily="18" charset="0"/>
                <a:cs typeface="Times New Roman" pitchFamily="18" charset="0"/>
              </a:rPr>
              <a:t>ЗАЩИТНЫЕ СООРУЖЕНИЯ ГО </a:t>
            </a:r>
            <a:endParaRPr lang="ru-RU" sz="2400" dirty="0">
              <a:solidFill>
                <a:srgbClr val="F3F7FE"/>
              </a:solidFill>
              <a:effectLst>
                <a:glow rad="228600">
                  <a:schemeClr val="accent1">
                    <a:satMod val="175000"/>
                    <a:alpha val="40000"/>
                  </a:schemeClr>
                </a:glow>
              </a:effectLst>
              <a:latin typeface="Times New Roman" pitchFamily="18" charset="0"/>
              <a:cs typeface="Times New Roman" pitchFamily="18" charset="0"/>
            </a:endParaRPr>
          </a:p>
        </p:txBody>
      </p:sp>
      <p:pic>
        <p:nvPicPr>
          <p:cNvPr id="5" name="Picture 4" descr="G:\ClipArt\Эмблемы, символика\Эмблема-ЦОД-все.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44616" y="4457617"/>
            <a:ext cx="632184" cy="618386"/>
          </a:xfrm>
          <a:prstGeom prst="rect">
            <a:avLst/>
          </a:prstGeom>
          <a:noFill/>
          <a:effectLst>
            <a:glow rad="2286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1234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ubtitle 2"/>
          <p:cNvSpPr txBox="1">
            <a:spLocks/>
          </p:cNvSpPr>
          <p:nvPr/>
        </p:nvSpPr>
        <p:spPr>
          <a:xfrm>
            <a:off x="318977" y="546652"/>
            <a:ext cx="8633637" cy="40804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ru-RU" sz="1800" b="1" dirty="0">
                <a:solidFill>
                  <a:srgbClr val="FBFBFF"/>
                </a:solidFill>
                <a:effectLst/>
                <a:latin typeface="Times New Roman" pitchFamily="18" charset="0"/>
                <a:cs typeface="Times New Roman" pitchFamily="18" charset="0"/>
              </a:rPr>
              <a:t>КГКУ «ЦОД» является некоммерческой организацией, созданной в целях осуществления предусмотренных законодательством РФ полномочий исполнительных органов государственной власти Камчатского края в области гражданской обороны, предупреждения и ликвидации чрезвычайных ситуаций, обеспечения пожарной безопасности и безопасности людей на водных объектах.</a:t>
            </a:r>
          </a:p>
          <a:p>
            <a:pPr marL="0" indent="0" algn="ctr">
              <a:buNone/>
            </a:pPr>
            <a:r>
              <a:rPr lang="ru-RU" sz="1800" b="1" dirty="0">
                <a:solidFill>
                  <a:srgbClr val="FBFBFF"/>
                </a:solidFill>
                <a:effectLst/>
                <a:latin typeface="Times New Roman" pitchFamily="18" charset="0"/>
                <a:cs typeface="Times New Roman" pitchFamily="18" charset="0"/>
              </a:rPr>
              <a:t>Структура и численность КГКУ «ЦОД» определена штатным расписанием по согласованию с Министерством специальных программ и по делам казачества Камчатского края от 15.07.2019.</a:t>
            </a:r>
          </a:p>
          <a:p>
            <a:pPr marL="0" indent="0" algn="ctr">
              <a:buNone/>
            </a:pPr>
            <a:r>
              <a:rPr lang="ru-RU" sz="1800" b="1" dirty="0">
                <a:solidFill>
                  <a:srgbClr val="FBFBFF"/>
                </a:solidFill>
                <a:effectLst/>
                <a:latin typeface="Times New Roman" pitchFamily="18" charset="0"/>
                <a:cs typeface="Times New Roman" pitchFamily="18" charset="0"/>
              </a:rPr>
              <a:t>На 01.01.2020 в КГКУ «ЦОД» – 857 должностей, по списку – 833, некомплект – 24 (укомплектованность 97,2 %), в том числе: управление – 118 должностей, по списку – 115, некомплект – 3 (укомплектованность 97,5 %); спасателей – 95 должностей, по списку 94 человек, некомплект – 1 (укомплектованность 99,0 %); пожарных – 643 должности, по списку 623 человек, некомплект 20 (укомплектованность 96,9 </a:t>
            </a:r>
            <a:r>
              <a:rPr lang="ru-RU" sz="1800" b="1" dirty="0" smtClean="0">
                <a:solidFill>
                  <a:srgbClr val="FBFBFF"/>
                </a:solidFill>
                <a:effectLst/>
                <a:latin typeface="Times New Roman" pitchFamily="18" charset="0"/>
                <a:cs typeface="Times New Roman" pitchFamily="18" charset="0"/>
              </a:rPr>
              <a:t>%).</a:t>
            </a:r>
            <a:endParaRPr lang="ru-RU" sz="1800" b="1" dirty="0">
              <a:solidFill>
                <a:srgbClr val="FBFBFF"/>
              </a:solidFill>
              <a:effectLst/>
              <a:latin typeface="Times New Roman" pitchFamily="18" charset="0"/>
              <a:cs typeface="Times New Roman" pitchFamily="18" charset="0"/>
            </a:endParaRPr>
          </a:p>
        </p:txBody>
      </p:sp>
      <p:pic>
        <p:nvPicPr>
          <p:cNvPr id="36" name="Picture 4" descr="G:\ClipArt\Эмблемы, символика\Эмблема-ЦОД-все.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44616" y="4457617"/>
            <a:ext cx="632184" cy="618386"/>
          </a:xfrm>
          <a:prstGeom prst="rect">
            <a:avLst/>
          </a:prstGeom>
          <a:noFill/>
          <a:effectLst>
            <a:glow rad="2286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6310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ubtitle 2"/>
          <p:cNvSpPr txBox="1">
            <a:spLocks/>
          </p:cNvSpPr>
          <p:nvPr/>
        </p:nvSpPr>
        <p:spPr>
          <a:xfrm>
            <a:off x="477520" y="575354"/>
            <a:ext cx="8166376" cy="40517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ru-RU" sz="1600" dirty="0">
                <a:solidFill>
                  <a:srgbClr val="FBFBFF"/>
                </a:solidFill>
                <a:effectLst/>
                <a:latin typeface="Times New Roman" pitchFamily="18" charset="0"/>
                <a:cs typeface="Times New Roman" pitchFamily="18" charset="0"/>
              </a:rPr>
              <a:t>Так же в прошедшем году совместно с администрациями </a:t>
            </a:r>
            <a:r>
              <a:rPr lang="ru-RU" sz="1600" dirty="0" err="1">
                <a:solidFill>
                  <a:srgbClr val="FBFBFF"/>
                </a:solidFill>
                <a:effectLst/>
                <a:latin typeface="Times New Roman" pitchFamily="18" charset="0"/>
                <a:cs typeface="Times New Roman" pitchFamily="18" charset="0"/>
              </a:rPr>
              <a:t>Елизовского</a:t>
            </a:r>
            <a:r>
              <a:rPr lang="ru-RU" sz="1600" dirty="0">
                <a:solidFill>
                  <a:srgbClr val="FBFBFF"/>
                </a:solidFill>
                <a:effectLst/>
                <a:latin typeface="Times New Roman" pitchFamily="18" charset="0"/>
                <a:cs typeface="Times New Roman" pitchFamily="18" charset="0"/>
              </a:rPr>
              <a:t>, </a:t>
            </a:r>
            <a:r>
              <a:rPr lang="ru-RU" sz="1600" dirty="0" err="1">
                <a:solidFill>
                  <a:srgbClr val="FBFBFF"/>
                </a:solidFill>
                <a:effectLst/>
                <a:latin typeface="Times New Roman" pitchFamily="18" charset="0"/>
                <a:cs typeface="Times New Roman" pitchFamily="18" charset="0"/>
              </a:rPr>
              <a:t>Мильковского</a:t>
            </a:r>
            <a:r>
              <a:rPr lang="ru-RU" sz="1600" dirty="0">
                <a:solidFill>
                  <a:srgbClr val="FBFBFF"/>
                </a:solidFill>
                <a:effectLst/>
                <a:latin typeface="Times New Roman" pitchFamily="18" charset="0"/>
                <a:cs typeface="Times New Roman" pitchFamily="18" charset="0"/>
              </a:rPr>
              <a:t>, Соболевского, </a:t>
            </a:r>
            <a:r>
              <a:rPr lang="ru-RU" sz="1600" dirty="0" err="1">
                <a:solidFill>
                  <a:srgbClr val="FBFBFF"/>
                </a:solidFill>
                <a:effectLst/>
                <a:latin typeface="Times New Roman" pitchFamily="18" charset="0"/>
                <a:cs typeface="Times New Roman" pitchFamily="18" charset="0"/>
              </a:rPr>
              <a:t>Олюторского</a:t>
            </a:r>
            <a:r>
              <a:rPr lang="ru-RU" sz="1600" dirty="0">
                <a:solidFill>
                  <a:srgbClr val="FBFBFF"/>
                </a:solidFill>
                <a:effectLst/>
                <a:latin typeface="Times New Roman" pitchFamily="18" charset="0"/>
                <a:cs typeface="Times New Roman" pitchFamily="18" charset="0"/>
              </a:rPr>
              <a:t>, </a:t>
            </a:r>
            <a:r>
              <a:rPr lang="ru-RU" sz="1600" dirty="0" err="1">
                <a:solidFill>
                  <a:srgbClr val="FBFBFF"/>
                </a:solidFill>
                <a:effectLst/>
                <a:latin typeface="Times New Roman" pitchFamily="18" charset="0"/>
                <a:cs typeface="Times New Roman" pitchFamily="18" charset="0"/>
              </a:rPr>
              <a:t>Пенжинского</a:t>
            </a:r>
            <a:r>
              <a:rPr lang="ru-RU" sz="1600" dirty="0">
                <a:solidFill>
                  <a:srgbClr val="FBFBFF"/>
                </a:solidFill>
                <a:effectLst/>
                <a:latin typeface="Times New Roman" pitchFamily="18" charset="0"/>
                <a:cs typeface="Times New Roman" pitchFamily="18" charset="0"/>
              </a:rPr>
              <a:t> муниципальных районов и </a:t>
            </a:r>
            <a:r>
              <a:rPr lang="ru-RU" sz="1600" dirty="0" err="1">
                <a:solidFill>
                  <a:srgbClr val="FBFBFF"/>
                </a:solidFill>
                <a:effectLst/>
                <a:latin typeface="Times New Roman" pitchFamily="18" charset="0"/>
                <a:cs typeface="Times New Roman" pitchFamily="18" charset="0"/>
              </a:rPr>
              <a:t>Вилючинского</a:t>
            </a:r>
            <a:r>
              <a:rPr lang="ru-RU" sz="1600" dirty="0">
                <a:solidFill>
                  <a:srgbClr val="FBFBFF"/>
                </a:solidFill>
                <a:effectLst/>
                <a:latin typeface="Times New Roman" pitchFamily="18" charset="0"/>
                <a:cs typeface="Times New Roman" pitchFamily="18" charset="0"/>
              </a:rPr>
              <a:t> городского округа организована и проведена комплексная инвентаризация заглубленных и других помещений подземного пространства расположенных на их территории. В результате проведенной работы выявлено и учтено 1360 </a:t>
            </a:r>
            <a:r>
              <a:rPr lang="ru-RU" sz="1600" dirty="0" smtClean="0">
                <a:solidFill>
                  <a:srgbClr val="FBFBFF"/>
                </a:solidFill>
                <a:effectLst/>
                <a:latin typeface="Times New Roman" pitchFamily="18" charset="0"/>
                <a:cs typeface="Times New Roman" pitchFamily="18" charset="0"/>
              </a:rPr>
              <a:t>объектов</a:t>
            </a:r>
          </a:p>
          <a:p>
            <a:pPr marL="0" indent="0" algn="ctr">
              <a:lnSpc>
                <a:spcPct val="100000"/>
              </a:lnSpc>
              <a:spcBef>
                <a:spcPts val="0"/>
              </a:spcBef>
              <a:buNone/>
            </a:pPr>
            <a:r>
              <a:rPr lang="ru-RU" sz="1600" dirty="0" smtClean="0">
                <a:solidFill>
                  <a:srgbClr val="FBFBFF"/>
                </a:solidFill>
                <a:effectLst/>
                <a:latin typeface="Times New Roman" pitchFamily="18" charset="0"/>
                <a:cs typeface="Times New Roman" pitchFamily="18" charset="0"/>
              </a:rPr>
              <a:t> </a:t>
            </a:r>
            <a:r>
              <a:rPr lang="ru-RU" sz="1600" dirty="0">
                <a:solidFill>
                  <a:srgbClr val="FBFBFF"/>
                </a:solidFill>
                <a:effectLst/>
                <a:latin typeface="Times New Roman" pitchFamily="18" charset="0"/>
                <a:cs typeface="Times New Roman" pitchFamily="18" charset="0"/>
              </a:rPr>
              <a:t>общей вместимостью 145,470 тысяч человек, из них:</a:t>
            </a:r>
          </a:p>
          <a:p>
            <a:pPr marL="0" indent="0" algn="ctr">
              <a:lnSpc>
                <a:spcPct val="100000"/>
              </a:lnSpc>
              <a:spcBef>
                <a:spcPts val="1200"/>
              </a:spcBef>
              <a:buNone/>
            </a:pPr>
            <a:r>
              <a:rPr lang="ru-RU" sz="1600" dirty="0" smtClean="0">
                <a:solidFill>
                  <a:srgbClr val="FBFBFF"/>
                </a:solidFill>
                <a:effectLst/>
                <a:latin typeface="Times New Roman" pitchFamily="18" charset="0"/>
                <a:cs typeface="Times New Roman" pitchFamily="18" charset="0"/>
              </a:rPr>
              <a:t>помещений </a:t>
            </a:r>
            <a:r>
              <a:rPr lang="ru-RU" sz="1600" dirty="0">
                <a:solidFill>
                  <a:srgbClr val="FBFBFF"/>
                </a:solidFill>
                <a:effectLst/>
                <a:latin typeface="Times New Roman" pitchFamily="18" charset="0"/>
                <a:cs typeface="Times New Roman" pitchFamily="18" charset="0"/>
              </a:rPr>
              <a:t>I группы - 66 единиц вместимостью 21,244 тысяч человека;</a:t>
            </a:r>
          </a:p>
          <a:p>
            <a:pPr marL="0" indent="0" algn="ctr">
              <a:lnSpc>
                <a:spcPct val="100000"/>
              </a:lnSpc>
              <a:spcBef>
                <a:spcPts val="0"/>
              </a:spcBef>
              <a:buNone/>
            </a:pPr>
            <a:r>
              <a:rPr lang="ru-RU" sz="1600" dirty="0" smtClean="0">
                <a:solidFill>
                  <a:srgbClr val="FBFBFF"/>
                </a:solidFill>
                <a:effectLst/>
                <a:latin typeface="Times New Roman" pitchFamily="18" charset="0"/>
                <a:cs typeface="Times New Roman" pitchFamily="18" charset="0"/>
              </a:rPr>
              <a:t>помещений </a:t>
            </a:r>
            <a:r>
              <a:rPr lang="ru-RU" sz="1600" dirty="0">
                <a:solidFill>
                  <a:srgbClr val="FBFBFF"/>
                </a:solidFill>
                <a:effectLst/>
                <a:latin typeface="Times New Roman" pitchFamily="18" charset="0"/>
                <a:cs typeface="Times New Roman" pitchFamily="18" charset="0"/>
              </a:rPr>
              <a:t>IV группы - 121 единиц вместимостью 107,475 тысяч человек;</a:t>
            </a:r>
          </a:p>
          <a:p>
            <a:pPr marL="0" indent="0" algn="ctr">
              <a:lnSpc>
                <a:spcPct val="100000"/>
              </a:lnSpc>
              <a:spcBef>
                <a:spcPts val="0"/>
              </a:spcBef>
              <a:buNone/>
            </a:pPr>
            <a:r>
              <a:rPr lang="ru-RU" sz="1600" dirty="0" smtClean="0">
                <a:solidFill>
                  <a:srgbClr val="FBFBFF"/>
                </a:solidFill>
                <a:effectLst/>
                <a:latin typeface="Times New Roman" pitchFamily="18" charset="0"/>
                <a:cs typeface="Times New Roman" pitchFamily="18" charset="0"/>
              </a:rPr>
              <a:t>помещений </a:t>
            </a:r>
            <a:r>
              <a:rPr lang="ru-RU" sz="1600" dirty="0">
                <a:solidFill>
                  <a:srgbClr val="FBFBFF"/>
                </a:solidFill>
                <a:effectLst/>
                <a:latin typeface="Times New Roman" pitchFamily="18" charset="0"/>
                <a:cs typeface="Times New Roman" pitchFamily="18" charset="0"/>
              </a:rPr>
              <a:t>V группы - 1173 единиц вместимостью 16,751 тысяч человек.</a:t>
            </a:r>
          </a:p>
          <a:p>
            <a:pPr marL="0" indent="0" algn="ctr">
              <a:lnSpc>
                <a:spcPct val="100000"/>
              </a:lnSpc>
              <a:spcBef>
                <a:spcPts val="1200"/>
              </a:spcBef>
              <a:buNone/>
            </a:pPr>
            <a:r>
              <a:rPr lang="ru-RU" sz="1600" dirty="0">
                <a:solidFill>
                  <a:srgbClr val="FBFBFF"/>
                </a:solidFill>
                <a:effectLst/>
                <a:latin typeface="Times New Roman" pitchFamily="18" charset="0"/>
                <a:cs typeface="Times New Roman" pitchFamily="18" charset="0"/>
              </a:rPr>
              <a:t>Выявленных площадей достаточно для укрытия установленных групп населения.</a:t>
            </a:r>
          </a:p>
        </p:txBody>
      </p:sp>
      <p:sp>
        <p:nvSpPr>
          <p:cNvPr id="3" name="Заголовок 2"/>
          <p:cNvSpPr>
            <a:spLocks noGrp="1"/>
          </p:cNvSpPr>
          <p:nvPr>
            <p:ph type="title"/>
          </p:nvPr>
        </p:nvSpPr>
        <p:spPr>
          <a:xfrm>
            <a:off x="0" y="1"/>
            <a:ext cx="9144000" cy="857249"/>
          </a:xfrm>
        </p:spPr>
        <p:txBody>
          <a:bodyPr>
            <a:normAutofit/>
          </a:bodyPr>
          <a:lstStyle/>
          <a:p>
            <a:pPr algn="ctr"/>
            <a:r>
              <a:rPr lang="ru-RU" sz="2400" dirty="0" smtClean="0">
                <a:solidFill>
                  <a:srgbClr val="F3F7FE"/>
                </a:solidFill>
                <a:effectLst>
                  <a:glow rad="228600">
                    <a:schemeClr val="accent1">
                      <a:satMod val="175000"/>
                      <a:alpha val="40000"/>
                    </a:schemeClr>
                  </a:glow>
                </a:effectLst>
                <a:latin typeface="Times New Roman" pitchFamily="18" charset="0"/>
                <a:cs typeface="Times New Roman" pitchFamily="18" charset="0"/>
              </a:rPr>
              <a:t>ЗАЩИТНЫЕ СООРУЖЕНИЯ ГО </a:t>
            </a:r>
            <a:endParaRPr lang="ru-RU" sz="2400" dirty="0">
              <a:solidFill>
                <a:srgbClr val="F3F7FE"/>
              </a:solidFill>
              <a:effectLst>
                <a:glow rad="228600">
                  <a:schemeClr val="accent1">
                    <a:satMod val="175000"/>
                    <a:alpha val="40000"/>
                  </a:schemeClr>
                </a:glow>
              </a:effectLst>
              <a:latin typeface="Times New Roman" pitchFamily="18" charset="0"/>
              <a:cs typeface="Times New Roman" pitchFamily="18" charset="0"/>
            </a:endParaRPr>
          </a:p>
        </p:txBody>
      </p:sp>
      <p:pic>
        <p:nvPicPr>
          <p:cNvPr id="5" name="Picture 4" descr="G:\ClipArt\Эмблемы, символика\Эмблема-ЦОД-все.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44616" y="4457617"/>
            <a:ext cx="632184" cy="618386"/>
          </a:xfrm>
          <a:prstGeom prst="rect">
            <a:avLst/>
          </a:prstGeom>
          <a:noFill/>
          <a:effectLst>
            <a:glow rad="2286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89631" y="3502315"/>
            <a:ext cx="2520389" cy="1479313"/>
          </a:xfrm>
          <a:prstGeom prst="rect">
            <a:avLst/>
          </a:prstGeom>
          <a:ln>
            <a:noFill/>
          </a:ln>
          <a:effectLst>
            <a:glow rad="139700">
              <a:schemeClr val="accent5">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23688" y="3502314"/>
            <a:ext cx="2520389" cy="1479313"/>
          </a:xfrm>
          <a:prstGeom prst="rect">
            <a:avLst/>
          </a:prstGeom>
          <a:ln>
            <a:noFill/>
          </a:ln>
          <a:effectLst>
            <a:glow rad="139700">
              <a:schemeClr val="accent2">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069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ubtitle 2"/>
          <p:cNvSpPr txBox="1">
            <a:spLocks/>
          </p:cNvSpPr>
          <p:nvPr/>
        </p:nvSpPr>
        <p:spPr>
          <a:xfrm>
            <a:off x="198304" y="520861"/>
            <a:ext cx="8850446" cy="41062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ru-RU" sz="1600" dirty="0">
                <a:solidFill>
                  <a:srgbClr val="FBFBFF"/>
                </a:solidFill>
                <a:effectLst/>
                <a:latin typeface="Times New Roman" pitchFamily="18" charset="0"/>
                <a:cs typeface="Times New Roman" pitchFamily="18" charset="0"/>
              </a:rPr>
              <a:t>В 2019 году организована и проводилась работа по освежению СИЗ. В связи с истечением сроков хранения и утратой эксплуатационных свойств проведены мероприятия по </a:t>
            </a:r>
            <a:r>
              <a:rPr lang="ru-RU" sz="1600" dirty="0" smtClean="0">
                <a:solidFill>
                  <a:srgbClr val="FBFBFF"/>
                </a:solidFill>
                <a:effectLst/>
                <a:latin typeface="Times New Roman" pitchFamily="18" charset="0"/>
                <a:cs typeface="Times New Roman" pitchFamily="18" charset="0"/>
              </a:rPr>
              <a:t>утилизации</a:t>
            </a:r>
          </a:p>
          <a:p>
            <a:pPr marL="0" indent="0" algn="ctr">
              <a:lnSpc>
                <a:spcPct val="100000"/>
              </a:lnSpc>
              <a:spcBef>
                <a:spcPts val="0"/>
              </a:spcBef>
              <a:buNone/>
            </a:pPr>
            <a:r>
              <a:rPr lang="ru-RU" sz="1600" dirty="0" smtClean="0">
                <a:solidFill>
                  <a:srgbClr val="FBFBFF"/>
                </a:solidFill>
                <a:effectLst/>
                <a:latin typeface="Times New Roman" pitchFamily="18" charset="0"/>
                <a:cs typeface="Times New Roman" pitchFamily="18" charset="0"/>
              </a:rPr>
              <a:t> </a:t>
            </a:r>
            <a:r>
              <a:rPr lang="ru-RU" sz="1600" dirty="0">
                <a:solidFill>
                  <a:srgbClr val="FBFBFF"/>
                </a:solidFill>
                <a:effectLst/>
                <a:latin typeface="Times New Roman" pitchFamily="18" charset="0"/>
                <a:cs typeface="Times New Roman" pitchFamily="18" charset="0"/>
              </a:rPr>
              <a:t>и списанию противогазов марки ГП-5, находящихся на хранении в п. </a:t>
            </a:r>
            <a:r>
              <a:rPr lang="ru-RU" sz="1600" dirty="0" err="1">
                <a:solidFill>
                  <a:srgbClr val="FBFBFF"/>
                </a:solidFill>
                <a:effectLst/>
                <a:latin typeface="Times New Roman" pitchFamily="18" charset="0"/>
                <a:cs typeface="Times New Roman" pitchFamily="18" charset="0"/>
              </a:rPr>
              <a:t>Начики</a:t>
            </a:r>
            <a:r>
              <a:rPr lang="ru-RU" sz="1600" dirty="0">
                <a:solidFill>
                  <a:srgbClr val="FBFBFF"/>
                </a:solidFill>
                <a:effectLst/>
                <a:latin typeface="Times New Roman" pitchFamily="18" charset="0"/>
                <a:cs typeface="Times New Roman" pitchFamily="18" charset="0"/>
              </a:rPr>
              <a:t>.</a:t>
            </a:r>
          </a:p>
          <a:p>
            <a:pPr marL="0" indent="0" algn="ctr">
              <a:lnSpc>
                <a:spcPct val="100000"/>
              </a:lnSpc>
              <a:spcBef>
                <a:spcPts val="0"/>
              </a:spcBef>
              <a:buNone/>
            </a:pPr>
            <a:r>
              <a:rPr lang="ru-RU" sz="1600" dirty="0">
                <a:solidFill>
                  <a:srgbClr val="FBFBFF"/>
                </a:solidFill>
                <a:effectLst/>
                <a:latin typeface="Times New Roman" pitchFamily="18" charset="0"/>
                <a:cs typeface="Times New Roman" pitchFamily="18" charset="0"/>
              </a:rPr>
              <a:t>По </a:t>
            </a:r>
            <a:r>
              <a:rPr lang="ru-RU" sz="1600" dirty="0" smtClean="0">
                <a:solidFill>
                  <a:srgbClr val="FBFBFF"/>
                </a:solidFill>
                <a:effectLst/>
                <a:latin typeface="Times New Roman" pitchFamily="18" charset="0"/>
                <a:cs typeface="Times New Roman" pitchFamily="18" charset="0"/>
              </a:rPr>
              <a:t>итогам 2019 года </a:t>
            </a:r>
            <a:r>
              <a:rPr lang="ru-RU" sz="1600" dirty="0">
                <a:solidFill>
                  <a:srgbClr val="FBFBFF"/>
                </a:solidFill>
                <a:effectLst/>
                <a:latin typeface="Times New Roman" pitchFamily="18" charset="0"/>
                <a:cs typeface="Times New Roman" pitchFamily="18" charset="0"/>
              </a:rPr>
              <a:t>силами работников КГКУ «ЦОД» завершена работа по </a:t>
            </a:r>
            <a:r>
              <a:rPr lang="ru-RU" sz="1600" dirty="0" smtClean="0">
                <a:solidFill>
                  <a:srgbClr val="FBFBFF"/>
                </a:solidFill>
                <a:effectLst/>
                <a:latin typeface="Times New Roman" pitchFamily="18" charset="0"/>
                <a:cs typeface="Times New Roman" pitchFamily="18" charset="0"/>
              </a:rPr>
              <a:t>утилизации</a:t>
            </a:r>
          </a:p>
          <a:p>
            <a:pPr marL="0" indent="0" algn="ctr">
              <a:lnSpc>
                <a:spcPct val="100000"/>
              </a:lnSpc>
              <a:spcBef>
                <a:spcPts val="0"/>
              </a:spcBef>
              <a:buNone/>
            </a:pPr>
            <a:r>
              <a:rPr lang="ru-RU" sz="1600" dirty="0" smtClean="0">
                <a:solidFill>
                  <a:srgbClr val="FBFBFF"/>
                </a:solidFill>
                <a:effectLst/>
                <a:latin typeface="Times New Roman" pitchFamily="18" charset="0"/>
                <a:cs typeface="Times New Roman" pitchFamily="18" charset="0"/>
              </a:rPr>
              <a:t>144 </a:t>
            </a:r>
            <a:r>
              <a:rPr lang="ru-RU" sz="1600" dirty="0">
                <a:solidFill>
                  <a:srgbClr val="FBFBFF"/>
                </a:solidFill>
                <a:effectLst/>
                <a:latin typeface="Times New Roman" pitchFamily="18" charset="0"/>
                <a:cs typeface="Times New Roman" pitchFamily="18" charset="0"/>
              </a:rPr>
              <a:t>875 противогазов марки ГП-5, что составляет 100 %.</a:t>
            </a:r>
          </a:p>
          <a:p>
            <a:pPr marL="0" indent="0" algn="ctr">
              <a:lnSpc>
                <a:spcPct val="100000"/>
              </a:lnSpc>
              <a:spcBef>
                <a:spcPts val="0"/>
              </a:spcBef>
              <a:buNone/>
            </a:pPr>
            <a:r>
              <a:rPr lang="ru-RU" sz="1600" dirty="0">
                <a:solidFill>
                  <a:srgbClr val="FBFBFF"/>
                </a:solidFill>
                <a:effectLst/>
                <a:latin typeface="Times New Roman" pitchFamily="18" charset="0"/>
                <a:cs typeface="Times New Roman" pitchFamily="18" charset="0"/>
              </a:rPr>
              <a:t>Также в 2019 году проводилась утилизация противогазов детских фильтрующих школьных марки ПДФ-Ш в количестве 7 000 шт., так как данные средства индивидуальной защиты не соответствуют требованиям нормативной документации по результатам лабораторных испытаний</a:t>
            </a:r>
            <a:r>
              <a:rPr lang="ru-RU" sz="1600" dirty="0" smtClean="0">
                <a:solidFill>
                  <a:srgbClr val="FBFBFF"/>
                </a:solidFill>
                <a:effectLst/>
                <a:latin typeface="Times New Roman" pitchFamily="18" charset="0"/>
                <a:cs typeface="Times New Roman" pitchFamily="18" charset="0"/>
              </a:rPr>
              <a:t>.</a:t>
            </a:r>
            <a:endParaRPr lang="ru-RU" sz="1600" dirty="0">
              <a:solidFill>
                <a:srgbClr val="FBFBFF"/>
              </a:solidFill>
              <a:effectLst/>
              <a:latin typeface="Times New Roman" pitchFamily="18" charset="0"/>
              <a:cs typeface="Times New Roman" pitchFamily="18" charset="0"/>
            </a:endParaRPr>
          </a:p>
        </p:txBody>
      </p:sp>
      <p:sp>
        <p:nvSpPr>
          <p:cNvPr id="3" name="Заголовок 2"/>
          <p:cNvSpPr>
            <a:spLocks noGrp="1"/>
          </p:cNvSpPr>
          <p:nvPr>
            <p:ph type="title"/>
          </p:nvPr>
        </p:nvSpPr>
        <p:spPr>
          <a:xfrm>
            <a:off x="0" y="4"/>
            <a:ext cx="9144000" cy="676271"/>
          </a:xfrm>
        </p:spPr>
        <p:txBody>
          <a:bodyPr>
            <a:normAutofit/>
          </a:bodyPr>
          <a:lstStyle/>
          <a:p>
            <a:pPr algn="ctr"/>
            <a:r>
              <a:rPr lang="ru-RU" sz="2400" dirty="0" smtClean="0">
                <a:solidFill>
                  <a:srgbClr val="F3F7FE"/>
                </a:solidFill>
                <a:effectLst>
                  <a:glow rad="228600">
                    <a:schemeClr val="accent1">
                      <a:satMod val="175000"/>
                      <a:alpha val="40000"/>
                    </a:schemeClr>
                  </a:glow>
                </a:effectLst>
                <a:latin typeface="Times New Roman" pitchFamily="18" charset="0"/>
                <a:cs typeface="Times New Roman" pitchFamily="18" charset="0"/>
              </a:rPr>
              <a:t>ОСВЕЖЕНИЕ  СИЗ</a:t>
            </a:r>
            <a:endParaRPr lang="ru-RU" sz="2400" dirty="0">
              <a:solidFill>
                <a:srgbClr val="F3F7FE"/>
              </a:solidFill>
              <a:effectLst>
                <a:glow rad="228600">
                  <a:schemeClr val="accent1">
                    <a:satMod val="175000"/>
                    <a:alpha val="40000"/>
                  </a:schemeClr>
                </a:glow>
              </a:effectLst>
              <a:latin typeface="Times New Roman" pitchFamily="18" charset="0"/>
              <a:cs typeface="Times New Roman" pitchFamily="18" charset="0"/>
            </a:endParaRPr>
          </a:p>
        </p:txBody>
      </p:sp>
      <p:pic>
        <p:nvPicPr>
          <p:cNvPr id="5" name="Picture 4" descr="G:\ClipArt\Эмблемы, символика\Эмблема-ЦОД-все.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44616" y="4457617"/>
            <a:ext cx="632184" cy="618386"/>
          </a:xfrm>
          <a:prstGeom prst="rect">
            <a:avLst/>
          </a:prstGeom>
          <a:noFill/>
          <a:effectLst>
            <a:glow rad="2286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26" name="Picture 2" descr="\\192.168.100.5\личные папки\Байкалов Роман Вячеславович\СПРАВКА-ДОКЛАД  ДИРЕКТОРА\2019\Итоги за 2018 год\От отделов и групп за 2018 и задач на 2019\Фото к слайдам\2018 Противогазы. Начики. Фото\IMG_20180704_1131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20743" y="2874212"/>
            <a:ext cx="2479930" cy="1267997"/>
          </a:xfrm>
          <a:prstGeom prst="rect">
            <a:avLst/>
          </a:prstGeom>
          <a:noFill/>
          <a:effectLst>
            <a:glow rad="1397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28" name="Picture 4" descr="\\192.168.100.5\личные папки\Байкалов Роман Вячеславович\СПРАВКА-ДОКЛАД  ДИРЕКТОРА\2019\Итоги за 2018 год\От отделов и групп за 2018 и задач на 2019\Фото к слайдам\2018 Противогазы. Начики. Фото\IMG_20180704_15090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400" y="2874210"/>
            <a:ext cx="2437509" cy="1267997"/>
          </a:xfrm>
          <a:prstGeom prst="rect">
            <a:avLst/>
          </a:prstGeom>
          <a:noFill/>
          <a:effectLst>
            <a:glow rad="1397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29" name="Picture 5" descr="\\192.168.100.5\личные папки\Байкалов Роман Вячеславович\СПРАВКА-ДОКЛАД  ДИРЕКТОРА\2019\Итоги за 2018 год\От отделов и групп за 2018 и задач на 2019\Фото к слайдам\2018 Противогазы. Начики. Фото\IMG_20180704_11541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98058" y="2874212"/>
            <a:ext cx="2549346" cy="1267998"/>
          </a:xfrm>
          <a:prstGeom prst="rect">
            <a:avLst/>
          </a:prstGeom>
          <a:noFill/>
          <a:effectLst>
            <a:glow rad="1397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7432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ubtitle 2"/>
          <p:cNvSpPr txBox="1">
            <a:spLocks/>
          </p:cNvSpPr>
          <p:nvPr/>
        </p:nvSpPr>
        <p:spPr>
          <a:xfrm>
            <a:off x="198304" y="561975"/>
            <a:ext cx="8850446" cy="40651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ru-RU" sz="1600" dirty="0" smtClean="0">
                <a:solidFill>
                  <a:srgbClr val="FBFBFF"/>
                </a:solidFill>
                <a:effectLst/>
                <a:latin typeface="Times New Roman" pitchFamily="18" charset="0"/>
                <a:cs typeface="Times New Roman" pitchFamily="18" charset="0"/>
              </a:rPr>
              <a:t>В </a:t>
            </a:r>
            <a:r>
              <a:rPr lang="ru-RU" sz="1600" dirty="0">
                <a:solidFill>
                  <a:srgbClr val="FBFBFF"/>
                </a:solidFill>
                <a:effectLst/>
                <a:latin typeface="Times New Roman" pitchFamily="18" charset="0"/>
                <a:cs typeface="Times New Roman" pitchFamily="18" charset="0"/>
              </a:rPr>
              <a:t>целях обеспечения средствами индивидуальной защиты, приборами радиационной, химической разведки и дозиметрического контроля работников, входящих в состав оперативной группы, убывающей на ЗПУ Камчатского края в соответствии с требованиями Постановления Правительства Российской Федерации от 22.10.2012 № 1078-23 был </a:t>
            </a:r>
            <a:r>
              <a:rPr lang="ru-RU" sz="1600" dirty="0" smtClean="0">
                <a:solidFill>
                  <a:srgbClr val="FBFBFF"/>
                </a:solidFill>
                <a:effectLst/>
                <a:latin typeface="Times New Roman" pitchFamily="18" charset="0"/>
                <a:cs typeface="Times New Roman" pitchFamily="18" charset="0"/>
              </a:rPr>
              <a:t>заключен</a:t>
            </a:r>
          </a:p>
          <a:p>
            <a:pPr marL="0" indent="0" algn="ctr">
              <a:lnSpc>
                <a:spcPct val="100000"/>
              </a:lnSpc>
              <a:spcBef>
                <a:spcPts val="0"/>
              </a:spcBef>
              <a:buNone/>
            </a:pPr>
            <a:r>
              <a:rPr lang="ru-RU" sz="1600" dirty="0" smtClean="0">
                <a:solidFill>
                  <a:srgbClr val="FBFBFF"/>
                </a:solidFill>
                <a:effectLst/>
                <a:latin typeface="Times New Roman" pitchFamily="18" charset="0"/>
                <a:cs typeface="Times New Roman" pitchFamily="18" charset="0"/>
              </a:rPr>
              <a:t> </a:t>
            </a:r>
            <a:r>
              <a:rPr lang="ru-RU" sz="1600" dirty="0">
                <a:solidFill>
                  <a:srgbClr val="FBFBFF"/>
                </a:solidFill>
                <a:effectLst/>
                <a:latin typeface="Times New Roman" pitchFamily="18" charset="0"/>
                <a:cs typeface="Times New Roman" pitchFamily="18" charset="0"/>
              </a:rPr>
              <a:t>государственный контракт с ООО «</a:t>
            </a:r>
            <a:r>
              <a:rPr lang="ru-RU" sz="1600" dirty="0" err="1">
                <a:solidFill>
                  <a:srgbClr val="FBFBFF"/>
                </a:solidFill>
                <a:effectLst/>
                <a:latin typeface="Times New Roman" pitchFamily="18" charset="0"/>
                <a:cs typeface="Times New Roman" pitchFamily="18" charset="0"/>
              </a:rPr>
              <a:t>Деманд</a:t>
            </a:r>
            <a:r>
              <a:rPr lang="ru-RU" sz="1600" dirty="0">
                <a:solidFill>
                  <a:srgbClr val="FBFBFF"/>
                </a:solidFill>
                <a:effectLst/>
                <a:latin typeface="Times New Roman" pitchFamily="18" charset="0"/>
                <a:cs typeface="Times New Roman" pitchFamily="18" charset="0"/>
              </a:rPr>
              <a:t>».</a:t>
            </a:r>
          </a:p>
          <a:p>
            <a:pPr marL="0" indent="0" algn="ctr">
              <a:lnSpc>
                <a:spcPct val="100000"/>
              </a:lnSpc>
              <a:spcBef>
                <a:spcPts val="0"/>
              </a:spcBef>
              <a:buNone/>
            </a:pPr>
            <a:r>
              <a:rPr lang="ru-RU" sz="1600" dirty="0">
                <a:solidFill>
                  <a:srgbClr val="FBFBFF"/>
                </a:solidFill>
                <a:effectLst/>
                <a:latin typeface="Times New Roman" pitchFamily="18" charset="0"/>
                <a:cs typeface="Times New Roman" pitchFamily="18" charset="0"/>
              </a:rPr>
              <a:t>По данному контракту произведена поставка легких защитных костюмов Л-1 (30 шт.), дезактивирующего порошка СФУ-2У (0,1 т) и индивидуальных дегазационных комплектов (25 шт.) на сумму 870 303,4 рублей. </a:t>
            </a:r>
          </a:p>
        </p:txBody>
      </p:sp>
      <p:sp>
        <p:nvSpPr>
          <p:cNvPr id="3" name="Заголовок 2"/>
          <p:cNvSpPr>
            <a:spLocks noGrp="1"/>
          </p:cNvSpPr>
          <p:nvPr>
            <p:ph type="title"/>
          </p:nvPr>
        </p:nvSpPr>
        <p:spPr>
          <a:xfrm>
            <a:off x="0" y="4"/>
            <a:ext cx="9144000" cy="676271"/>
          </a:xfrm>
        </p:spPr>
        <p:txBody>
          <a:bodyPr>
            <a:normAutofit/>
          </a:bodyPr>
          <a:lstStyle/>
          <a:p>
            <a:pPr algn="ctr"/>
            <a:r>
              <a:rPr lang="ru-RU" sz="2400" dirty="0" smtClean="0">
                <a:solidFill>
                  <a:srgbClr val="F3F7FE"/>
                </a:solidFill>
                <a:effectLst>
                  <a:glow rad="228600">
                    <a:schemeClr val="accent1">
                      <a:satMod val="175000"/>
                      <a:alpha val="40000"/>
                    </a:schemeClr>
                  </a:glow>
                </a:effectLst>
                <a:latin typeface="Times New Roman" pitchFamily="18" charset="0"/>
                <a:cs typeface="Times New Roman" pitchFamily="18" charset="0"/>
              </a:rPr>
              <a:t>ОСВЕЖЕНИЕ  СИЗ</a:t>
            </a:r>
            <a:endParaRPr lang="ru-RU" sz="2400" dirty="0">
              <a:solidFill>
                <a:srgbClr val="F3F7FE"/>
              </a:solidFill>
              <a:effectLst>
                <a:glow rad="228600">
                  <a:schemeClr val="accent1">
                    <a:satMod val="175000"/>
                    <a:alpha val="40000"/>
                  </a:schemeClr>
                </a:glow>
              </a:effectLst>
              <a:latin typeface="Times New Roman" pitchFamily="18" charset="0"/>
              <a:cs typeface="Times New Roman" pitchFamily="18" charset="0"/>
            </a:endParaRPr>
          </a:p>
        </p:txBody>
      </p:sp>
      <p:pic>
        <p:nvPicPr>
          <p:cNvPr id="5" name="Picture 4" descr="G:\ClipArt\Эмблемы, символика\Эмблема-ЦОД-все.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44616" y="4457617"/>
            <a:ext cx="632184" cy="618386"/>
          </a:xfrm>
          <a:prstGeom prst="rect">
            <a:avLst/>
          </a:prstGeom>
          <a:noFill/>
          <a:effectLst>
            <a:glow rad="2286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6" name="Picture 2" descr="\\192.168.100.5\press\Фото\2018\2018_08_02_Противогазы утиль\DSC_023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0328" y="2737871"/>
            <a:ext cx="2670570" cy="1773676"/>
          </a:xfrm>
          <a:prstGeom prst="rect">
            <a:avLst/>
          </a:prstGeom>
          <a:ln>
            <a:noFill/>
          </a:ln>
          <a:effectLst>
            <a:glow rad="139700">
              <a:schemeClr val="accent2">
                <a:satMod val="175000"/>
                <a:alpha val="40000"/>
              </a:schemeClr>
            </a:glow>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3" descr="\\192.168.100.5\press\Фото\2018\2018_08_02_Противогазы утиль\DSC_021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6581" y="2737871"/>
            <a:ext cx="2670570" cy="1773676"/>
          </a:xfrm>
          <a:prstGeom prst="rect">
            <a:avLst/>
          </a:prstGeom>
          <a:ln>
            <a:noFill/>
          </a:ln>
          <a:effectLst>
            <a:glow rad="139700">
              <a:schemeClr val="accent5">
                <a:satMod val="175000"/>
                <a:alpha val="40000"/>
              </a:schemeClr>
            </a:glow>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8052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ubtitle 2"/>
          <p:cNvSpPr txBox="1">
            <a:spLocks/>
          </p:cNvSpPr>
          <p:nvPr/>
        </p:nvSpPr>
        <p:spPr>
          <a:xfrm>
            <a:off x="114300" y="628650"/>
            <a:ext cx="8808812" cy="39984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ru-RU" sz="1600" dirty="0">
                <a:solidFill>
                  <a:srgbClr val="FBFBFF"/>
                </a:solidFill>
                <a:effectLst/>
                <a:latin typeface="Times New Roman" pitchFamily="18" charset="0"/>
                <a:cs typeface="Times New Roman" pitchFamily="18" charset="0"/>
              </a:rPr>
              <a:t>Профессиональная подготовка работников КГКУ «ЦОД» планировалась и проводилась в соответствии с приказами МЧС России, «Методическими указаниями Главного управления МЧС России по Хабаровскому краю по организации профессиональной подготовки на 2019 год» и расписаниями занятий на месяц. По итогам совершенствования знаний и практических навыков в КГКУ «ЦОД» спасатели и пожарные достигли хороших результатов:</a:t>
            </a:r>
          </a:p>
          <a:p>
            <a:pPr marL="0" indent="0" algn="ctr">
              <a:lnSpc>
                <a:spcPct val="100000"/>
              </a:lnSpc>
              <a:spcBef>
                <a:spcPts val="0"/>
              </a:spcBef>
              <a:buNone/>
            </a:pPr>
            <a:r>
              <a:rPr lang="ru-RU" sz="1600" dirty="0">
                <a:solidFill>
                  <a:srgbClr val="FBFBFF"/>
                </a:solidFill>
                <a:effectLst/>
                <a:latin typeface="Times New Roman" pitchFamily="18" charset="0"/>
                <a:cs typeface="Times New Roman" pitchFamily="18" charset="0"/>
              </a:rPr>
              <a:t>249 работников имеют квалификацию «Спасатель», из них:</a:t>
            </a:r>
          </a:p>
          <a:p>
            <a:pPr marL="0" indent="0" algn="ctr">
              <a:lnSpc>
                <a:spcPct val="100000"/>
              </a:lnSpc>
              <a:spcBef>
                <a:spcPts val="0"/>
              </a:spcBef>
              <a:buNone/>
            </a:pPr>
            <a:r>
              <a:rPr lang="ru-RU" sz="1600" dirty="0">
                <a:solidFill>
                  <a:srgbClr val="FBFBFF"/>
                </a:solidFill>
                <a:effectLst/>
                <a:latin typeface="Times New Roman" pitchFamily="18" charset="0"/>
                <a:cs typeface="Times New Roman" pitchFamily="18" charset="0"/>
              </a:rPr>
              <a:t>- квалификацию «Спасатель международного класса» – 1 человек;</a:t>
            </a:r>
          </a:p>
          <a:p>
            <a:pPr marL="0" indent="0" algn="ctr">
              <a:lnSpc>
                <a:spcPct val="100000"/>
              </a:lnSpc>
              <a:spcBef>
                <a:spcPts val="0"/>
              </a:spcBef>
              <a:buNone/>
            </a:pPr>
            <a:r>
              <a:rPr lang="ru-RU" sz="1600" dirty="0">
                <a:solidFill>
                  <a:srgbClr val="FBFBFF"/>
                </a:solidFill>
                <a:effectLst/>
                <a:latin typeface="Times New Roman" pitchFamily="18" charset="0"/>
                <a:cs typeface="Times New Roman" pitchFamily="18" charset="0"/>
              </a:rPr>
              <a:t>- квалификацию «Спасатель 1 класса» – 24 человека;</a:t>
            </a:r>
          </a:p>
          <a:p>
            <a:pPr marL="0" indent="0" algn="ctr">
              <a:lnSpc>
                <a:spcPct val="100000"/>
              </a:lnSpc>
              <a:spcBef>
                <a:spcPts val="0"/>
              </a:spcBef>
              <a:buNone/>
            </a:pPr>
            <a:r>
              <a:rPr lang="ru-RU" sz="1600" dirty="0">
                <a:solidFill>
                  <a:srgbClr val="FBFBFF"/>
                </a:solidFill>
                <a:effectLst/>
                <a:latin typeface="Times New Roman" pitchFamily="18" charset="0"/>
                <a:cs typeface="Times New Roman" pitchFamily="18" charset="0"/>
              </a:rPr>
              <a:t>- квалификацию «Спасатель 2 класса» – 9 человек;</a:t>
            </a:r>
          </a:p>
          <a:p>
            <a:pPr marL="0" indent="0" algn="ctr">
              <a:lnSpc>
                <a:spcPct val="100000"/>
              </a:lnSpc>
              <a:spcBef>
                <a:spcPts val="0"/>
              </a:spcBef>
              <a:buNone/>
            </a:pPr>
            <a:r>
              <a:rPr lang="ru-RU" sz="1600" dirty="0">
                <a:solidFill>
                  <a:srgbClr val="FBFBFF"/>
                </a:solidFill>
                <a:effectLst/>
                <a:latin typeface="Times New Roman" pitchFamily="18" charset="0"/>
                <a:cs typeface="Times New Roman" pitchFamily="18" charset="0"/>
              </a:rPr>
              <a:t>- квалификацию «Спасатель 3 класса» – 19 человек;</a:t>
            </a:r>
          </a:p>
          <a:p>
            <a:pPr marL="0" indent="0" algn="ctr">
              <a:lnSpc>
                <a:spcPct val="100000"/>
              </a:lnSpc>
              <a:spcBef>
                <a:spcPts val="0"/>
              </a:spcBef>
              <a:buNone/>
            </a:pPr>
            <a:r>
              <a:rPr lang="ru-RU" sz="1600" dirty="0">
                <a:solidFill>
                  <a:srgbClr val="FBFBFF"/>
                </a:solidFill>
                <a:effectLst/>
                <a:latin typeface="Times New Roman" pitchFamily="18" charset="0"/>
                <a:cs typeface="Times New Roman" pitchFamily="18" charset="0"/>
              </a:rPr>
              <a:t>- квалификацию «Спасатель» – 196 человек.</a:t>
            </a:r>
          </a:p>
          <a:p>
            <a:pPr marL="0" indent="0" algn="ctr">
              <a:lnSpc>
                <a:spcPct val="100000"/>
              </a:lnSpc>
              <a:spcBef>
                <a:spcPts val="0"/>
              </a:spcBef>
              <a:buNone/>
            </a:pPr>
            <a:r>
              <a:rPr lang="ru-RU" sz="1600" dirty="0">
                <a:solidFill>
                  <a:srgbClr val="FBFBFF"/>
                </a:solidFill>
                <a:effectLst/>
                <a:latin typeface="Times New Roman" pitchFamily="18" charset="0"/>
                <a:cs typeface="Times New Roman" pitchFamily="18" charset="0"/>
              </a:rPr>
              <a:t>88 работников имеют квалификацию «Пожарный», из них:</a:t>
            </a:r>
          </a:p>
          <a:p>
            <a:pPr marL="0" indent="0" algn="ctr">
              <a:lnSpc>
                <a:spcPct val="100000"/>
              </a:lnSpc>
              <a:spcBef>
                <a:spcPts val="0"/>
              </a:spcBef>
              <a:buNone/>
            </a:pPr>
            <a:r>
              <a:rPr lang="ru-RU" sz="1600" dirty="0">
                <a:solidFill>
                  <a:srgbClr val="FBFBFF"/>
                </a:solidFill>
                <a:effectLst/>
                <a:latin typeface="Times New Roman" pitchFamily="18" charset="0"/>
                <a:cs typeface="Times New Roman" pitchFamily="18" charset="0"/>
              </a:rPr>
              <a:t>- квалификацию «Пожарный 2 класса» – 5 человек;</a:t>
            </a:r>
          </a:p>
          <a:p>
            <a:pPr marL="0" indent="0" algn="ctr">
              <a:lnSpc>
                <a:spcPct val="100000"/>
              </a:lnSpc>
              <a:spcBef>
                <a:spcPts val="0"/>
              </a:spcBef>
              <a:buNone/>
            </a:pPr>
            <a:r>
              <a:rPr lang="ru-RU" sz="1600" dirty="0">
                <a:solidFill>
                  <a:srgbClr val="FBFBFF"/>
                </a:solidFill>
                <a:effectLst/>
                <a:latin typeface="Times New Roman" pitchFamily="18" charset="0"/>
                <a:cs typeface="Times New Roman" pitchFamily="18" charset="0"/>
              </a:rPr>
              <a:t>- квалификацию «Пожарный 3 класса» – 30 человек;</a:t>
            </a:r>
          </a:p>
          <a:p>
            <a:pPr marL="0" indent="0" algn="ctr">
              <a:lnSpc>
                <a:spcPct val="100000"/>
              </a:lnSpc>
              <a:spcBef>
                <a:spcPts val="0"/>
              </a:spcBef>
              <a:buNone/>
            </a:pPr>
            <a:r>
              <a:rPr lang="ru-RU" sz="1600" dirty="0">
                <a:solidFill>
                  <a:srgbClr val="FBFBFF"/>
                </a:solidFill>
                <a:effectLst/>
                <a:latin typeface="Times New Roman" pitchFamily="18" charset="0"/>
                <a:cs typeface="Times New Roman" pitchFamily="18" charset="0"/>
              </a:rPr>
              <a:t>- квалификацию «Пожарный» – 54 человека.</a:t>
            </a:r>
          </a:p>
        </p:txBody>
      </p:sp>
      <p:sp>
        <p:nvSpPr>
          <p:cNvPr id="3" name="Заголовок 2"/>
          <p:cNvSpPr>
            <a:spLocks noGrp="1"/>
          </p:cNvSpPr>
          <p:nvPr>
            <p:ph type="title"/>
          </p:nvPr>
        </p:nvSpPr>
        <p:spPr>
          <a:xfrm>
            <a:off x="0" y="3"/>
            <a:ext cx="9144000" cy="741404"/>
          </a:xfrm>
        </p:spPr>
        <p:txBody>
          <a:bodyPr>
            <a:normAutofit/>
          </a:bodyPr>
          <a:lstStyle/>
          <a:p>
            <a:pPr algn="ctr"/>
            <a:r>
              <a:rPr lang="ru-RU" sz="2400" dirty="0" smtClean="0">
                <a:solidFill>
                  <a:srgbClr val="F3F7FE"/>
                </a:solidFill>
                <a:effectLst>
                  <a:glow rad="228600">
                    <a:schemeClr val="accent1">
                      <a:satMod val="175000"/>
                      <a:alpha val="40000"/>
                    </a:schemeClr>
                  </a:glow>
                </a:effectLst>
                <a:latin typeface="Times New Roman" pitchFamily="18" charset="0"/>
                <a:cs typeface="Times New Roman" pitchFamily="18" charset="0"/>
              </a:rPr>
              <a:t>ПРОФЕССИОНАЛЬНАЯ ПОДГОТОВКА РАБОТНИКОВ</a:t>
            </a:r>
            <a:endParaRPr lang="ru-RU" sz="2400" dirty="0">
              <a:solidFill>
                <a:srgbClr val="F3F7FE"/>
              </a:solidFill>
              <a:effectLst>
                <a:glow rad="228600">
                  <a:schemeClr val="accent1">
                    <a:satMod val="175000"/>
                    <a:alpha val="40000"/>
                  </a:schemeClr>
                </a:glow>
              </a:effectLst>
              <a:latin typeface="Times New Roman" pitchFamily="18" charset="0"/>
              <a:cs typeface="Times New Roman" pitchFamily="18" charset="0"/>
            </a:endParaRPr>
          </a:p>
        </p:txBody>
      </p:sp>
      <p:pic>
        <p:nvPicPr>
          <p:cNvPr id="5" name="Picture 4" descr="G:\ClipArt\Эмблемы, символика\Эмблема-ЦОД-все.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44616" y="4457617"/>
            <a:ext cx="632184" cy="618386"/>
          </a:xfrm>
          <a:prstGeom prst="rect">
            <a:avLst/>
          </a:prstGeom>
          <a:noFill/>
          <a:effectLst>
            <a:glow rad="2286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9132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ubtitle 2"/>
          <p:cNvSpPr txBox="1">
            <a:spLocks/>
          </p:cNvSpPr>
          <p:nvPr/>
        </p:nvSpPr>
        <p:spPr>
          <a:xfrm>
            <a:off x="198304" y="695326"/>
            <a:ext cx="8724808" cy="37622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ru-RU" sz="1800" dirty="0">
                <a:solidFill>
                  <a:srgbClr val="FBFBFF"/>
                </a:solidFill>
                <a:effectLst/>
                <a:latin typeface="Times New Roman" pitchFamily="18" charset="0"/>
                <a:cs typeface="Times New Roman" pitchFamily="18" charset="0"/>
              </a:rPr>
              <a:t>За отчетный период на право проведения аварийно-спасательных работ проведена периодическая аттестация пожарной части №8 и пожарной части п. Ключи:</a:t>
            </a:r>
          </a:p>
          <a:p>
            <a:pPr marL="0" indent="0" algn="ctr">
              <a:lnSpc>
                <a:spcPct val="100000"/>
              </a:lnSpc>
              <a:spcBef>
                <a:spcPts val="0"/>
              </a:spcBef>
              <a:buNone/>
            </a:pPr>
            <a:r>
              <a:rPr lang="ru-RU" sz="1800" dirty="0">
                <a:solidFill>
                  <a:srgbClr val="FBFBFF"/>
                </a:solidFill>
                <a:effectLst/>
                <a:latin typeface="Times New Roman" pitchFamily="18" charset="0"/>
                <a:cs typeface="Times New Roman" pitchFamily="18" charset="0"/>
              </a:rPr>
              <a:t>- поисково-спасательные работы;</a:t>
            </a:r>
          </a:p>
          <a:p>
            <a:pPr marL="0" indent="0" algn="ctr">
              <a:lnSpc>
                <a:spcPct val="100000"/>
              </a:lnSpc>
              <a:spcBef>
                <a:spcPts val="0"/>
              </a:spcBef>
              <a:buNone/>
            </a:pPr>
            <a:r>
              <a:rPr lang="ru-RU" sz="1800" dirty="0">
                <a:solidFill>
                  <a:srgbClr val="FBFBFF"/>
                </a:solidFill>
                <a:effectLst/>
                <a:latin typeface="Times New Roman" pitchFamily="18" charset="0"/>
                <a:cs typeface="Times New Roman" pitchFamily="18" charset="0"/>
              </a:rPr>
              <a:t>- аварийно-спасательные работы, связанные с тушением пожаров.</a:t>
            </a:r>
          </a:p>
        </p:txBody>
      </p:sp>
      <p:sp>
        <p:nvSpPr>
          <p:cNvPr id="7" name="Заголовок 2"/>
          <p:cNvSpPr>
            <a:spLocks noGrp="1"/>
          </p:cNvSpPr>
          <p:nvPr>
            <p:ph type="title"/>
          </p:nvPr>
        </p:nvSpPr>
        <p:spPr>
          <a:xfrm>
            <a:off x="0" y="2"/>
            <a:ext cx="9144000" cy="941695"/>
          </a:xfrm>
        </p:spPr>
        <p:txBody>
          <a:bodyPr>
            <a:normAutofit/>
          </a:bodyPr>
          <a:lstStyle/>
          <a:p>
            <a:pPr algn="ctr"/>
            <a:r>
              <a:rPr lang="ru-RU" sz="2400" dirty="0" smtClean="0">
                <a:solidFill>
                  <a:srgbClr val="F3F7FE"/>
                </a:solidFill>
                <a:effectLst>
                  <a:glow rad="228600">
                    <a:schemeClr val="accent1">
                      <a:satMod val="175000"/>
                      <a:alpha val="40000"/>
                    </a:schemeClr>
                  </a:glow>
                </a:effectLst>
                <a:latin typeface="Times New Roman" pitchFamily="18" charset="0"/>
                <a:cs typeface="Times New Roman" pitchFamily="18" charset="0"/>
              </a:rPr>
              <a:t>АТТЕСТАЦИЯ ПОДРАЗДЕЛЕНИЙ</a:t>
            </a:r>
            <a:endParaRPr lang="ru-RU" sz="2400" dirty="0">
              <a:solidFill>
                <a:srgbClr val="F3F7FE"/>
              </a:solidFill>
              <a:effectLst>
                <a:glow rad="228600">
                  <a:schemeClr val="accent1">
                    <a:satMod val="175000"/>
                    <a:alpha val="40000"/>
                  </a:schemeClr>
                </a:glow>
              </a:effectLst>
              <a:latin typeface="Times New Roman" pitchFamily="18" charset="0"/>
              <a:cs typeface="Times New Roman" pitchFamily="18" charset="0"/>
            </a:endParaRPr>
          </a:p>
        </p:txBody>
      </p:sp>
      <p:pic>
        <p:nvPicPr>
          <p:cNvPr id="9" name="Picture 4" descr="G:\ClipArt\Эмблемы, символика\Эмблема-ЦОД-все.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44616" y="4457617"/>
            <a:ext cx="632184" cy="618386"/>
          </a:xfrm>
          <a:prstGeom prst="rect">
            <a:avLst/>
          </a:prstGeom>
          <a:noFill/>
          <a:effectLst>
            <a:glow rad="2286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8" name="Picture 2" descr="\\192.168.100.5\press\Фото\2018\2018_07_27_Общее фото\DSC_020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2124075"/>
            <a:ext cx="3430452" cy="1985510"/>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 name="Рисунок 9"/>
          <p:cNvPicPr>
            <a:picLocks noChangeAspect="1"/>
          </p:cNvPicPr>
          <p:nvPr/>
        </p:nvPicPr>
        <p:blipFill>
          <a:blip r:embed="rId4"/>
          <a:stretch>
            <a:fillRect/>
          </a:stretch>
        </p:blipFill>
        <p:spPr>
          <a:xfrm>
            <a:off x="721407" y="2124074"/>
            <a:ext cx="3430452" cy="1985509"/>
          </a:xfrm>
          <a:prstGeom prst="rect">
            <a:avLst/>
          </a:prstGeom>
          <a:ln>
            <a:noFill/>
          </a:ln>
          <a:effectLst>
            <a:glow rad="228600">
              <a:schemeClr val="accent5">
                <a:satMod val="175000"/>
                <a:alpha val="40000"/>
              </a:schemeClr>
            </a:glow>
            <a:outerShdw blurRad="292100" dist="139700" dir="2700000" algn="tl" rotWithShape="0">
              <a:srgbClr val="333333">
                <a:alpha val="65000"/>
              </a:srgbClr>
            </a:outerShdw>
          </a:effectLst>
        </p:spPr>
      </p:pic>
    </p:spTree>
    <p:extLst>
      <p:ext uri="{BB962C8B-B14F-4D97-AF65-F5344CB8AC3E}">
        <p14:creationId xmlns:p14="http://schemas.microsoft.com/office/powerpoint/2010/main" val="2040908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ubtitle 2"/>
          <p:cNvSpPr txBox="1">
            <a:spLocks/>
          </p:cNvSpPr>
          <p:nvPr/>
        </p:nvSpPr>
        <p:spPr>
          <a:xfrm>
            <a:off x="198304" y="1099226"/>
            <a:ext cx="8724808" cy="35278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buNone/>
            </a:pPr>
            <a:r>
              <a:rPr lang="ru-RU" sz="1800" dirty="0">
                <a:solidFill>
                  <a:srgbClr val="FBFBFF"/>
                </a:solidFill>
                <a:effectLst/>
                <a:latin typeface="Times New Roman" pitchFamily="18" charset="0"/>
                <a:cs typeface="Times New Roman" pitchFamily="18" charset="0"/>
              </a:rPr>
              <a:t>Подразделениями противопожарной службы Камчатского края в 2019 году проведено: 38 пожарно-тактических учений; 1456 пожарно-тактических занятий; отработано 362 карточки тушения пожаров.</a:t>
            </a:r>
          </a:p>
        </p:txBody>
      </p:sp>
      <p:sp>
        <p:nvSpPr>
          <p:cNvPr id="7" name="Заголовок 2"/>
          <p:cNvSpPr>
            <a:spLocks noGrp="1"/>
          </p:cNvSpPr>
          <p:nvPr>
            <p:ph type="title"/>
          </p:nvPr>
        </p:nvSpPr>
        <p:spPr>
          <a:xfrm>
            <a:off x="0" y="3"/>
            <a:ext cx="9144000" cy="955342"/>
          </a:xfrm>
        </p:spPr>
        <p:txBody>
          <a:bodyPr>
            <a:normAutofit/>
          </a:bodyPr>
          <a:lstStyle/>
          <a:p>
            <a:pPr algn="ctr"/>
            <a:r>
              <a:rPr lang="ru-RU" sz="2400" dirty="0" smtClean="0">
                <a:solidFill>
                  <a:srgbClr val="F3F7FE"/>
                </a:solidFill>
                <a:effectLst>
                  <a:glow rad="228600">
                    <a:schemeClr val="accent1">
                      <a:satMod val="175000"/>
                      <a:alpha val="40000"/>
                    </a:schemeClr>
                  </a:glow>
                </a:effectLst>
                <a:latin typeface="Times New Roman" pitchFamily="18" charset="0"/>
                <a:cs typeface="Times New Roman" pitchFamily="18" charset="0"/>
              </a:rPr>
              <a:t>ПОЖАРНО-ТАКТИЧЕСКИЕ УЧЕНИЯ И ЗАНЯТИЯ</a:t>
            </a:r>
            <a:endParaRPr lang="ru-RU" sz="2400" dirty="0">
              <a:solidFill>
                <a:srgbClr val="F3F7FE"/>
              </a:solidFill>
              <a:effectLst>
                <a:glow rad="228600">
                  <a:schemeClr val="accent1">
                    <a:satMod val="175000"/>
                    <a:alpha val="40000"/>
                  </a:schemeClr>
                </a:glow>
              </a:effectLst>
              <a:latin typeface="Times New Roman" pitchFamily="18" charset="0"/>
              <a:cs typeface="Times New Roman" pitchFamily="18" charset="0"/>
            </a:endParaRPr>
          </a:p>
        </p:txBody>
      </p:sp>
      <p:pic>
        <p:nvPicPr>
          <p:cNvPr id="12" name="Рисунок 11"/>
          <p:cNvPicPr/>
          <p:nvPr/>
        </p:nvPicPr>
        <p:blipFill>
          <a:blip r:embed="rId2">
            <a:extLst>
              <a:ext uri="{28A0092B-C50C-407E-A947-70E740481C1C}">
                <a14:useLocalDpi xmlns:a14="http://schemas.microsoft.com/office/drawing/2010/main" val="0"/>
              </a:ext>
            </a:extLst>
          </a:blip>
          <a:stretch>
            <a:fillRect/>
          </a:stretch>
        </p:blipFill>
        <p:spPr>
          <a:xfrm>
            <a:off x="198306" y="2397420"/>
            <a:ext cx="2622716" cy="1831677"/>
          </a:xfrm>
          <a:prstGeom prst="rect">
            <a:avLst/>
          </a:prstGeom>
          <a:ln>
            <a:noFill/>
          </a:ln>
          <a:effectLst>
            <a:glow rad="139700">
              <a:schemeClr val="accent5">
                <a:satMod val="175000"/>
                <a:alpha val="40000"/>
              </a:schemeClr>
            </a:glow>
            <a:outerShdw blurRad="292100" dist="139700" dir="2700000" algn="tl" rotWithShape="0">
              <a:srgbClr val="333333">
                <a:alpha val="65000"/>
              </a:srgbClr>
            </a:outerShdw>
          </a:effectLst>
        </p:spPr>
      </p:pic>
      <p:pic>
        <p:nvPicPr>
          <p:cNvPr id="13" name="Рисунок 12"/>
          <p:cNvPicPr/>
          <p:nvPr/>
        </p:nvPicPr>
        <p:blipFill>
          <a:blip r:embed="rId3" cstate="print">
            <a:extLst>
              <a:ext uri="{28A0092B-C50C-407E-A947-70E740481C1C}">
                <a14:useLocalDpi xmlns:a14="http://schemas.microsoft.com/office/drawing/2010/main" val="0"/>
              </a:ext>
            </a:extLst>
          </a:blip>
          <a:stretch>
            <a:fillRect/>
          </a:stretch>
        </p:blipFill>
        <p:spPr>
          <a:xfrm>
            <a:off x="3203909" y="2397420"/>
            <a:ext cx="2713597" cy="1831678"/>
          </a:xfrm>
          <a:prstGeom prst="rect">
            <a:avLst/>
          </a:prstGeom>
          <a:ln>
            <a:noFill/>
          </a:ln>
          <a:effectLst>
            <a:glow rad="139700">
              <a:schemeClr val="accent5">
                <a:satMod val="175000"/>
                <a:alpha val="40000"/>
              </a:schemeClr>
            </a:glow>
            <a:outerShdw blurRad="292100" dist="139700" dir="2700000" algn="tl" rotWithShape="0">
              <a:srgbClr val="333333">
                <a:alpha val="65000"/>
              </a:srgbClr>
            </a:outerShdw>
          </a:effectLst>
        </p:spPr>
      </p:pic>
      <p:pic>
        <p:nvPicPr>
          <p:cNvPr id="6" name="Picture 2" descr="\\192.168.100.5\личные папки\Байкалов Роман Вячеславович\СПРАВКА-ДОКЛАД  ДИРЕКТОРА\2019\От отделов и групп за 2018 и задач на 2019\Фото к соайдам\Заменить в тренировках.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8732" y="2397420"/>
            <a:ext cx="2634380" cy="1831678"/>
          </a:xfrm>
          <a:prstGeom prst="rect">
            <a:avLst/>
          </a:prstGeom>
          <a:ln>
            <a:noFill/>
          </a:ln>
          <a:effectLst>
            <a:glow rad="139700">
              <a:schemeClr val="accent2">
                <a:satMod val="175000"/>
                <a:alpha val="40000"/>
              </a:schemeClr>
            </a:glow>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4" descr="G:\ClipArt\Эмблемы, символика\Эмблема-ЦОД-все.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44616" y="4457617"/>
            <a:ext cx="632184" cy="618386"/>
          </a:xfrm>
          <a:prstGeom prst="rect">
            <a:avLst/>
          </a:prstGeom>
          <a:noFill/>
          <a:effectLst>
            <a:glow rad="2286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6822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ubtitle 2"/>
          <p:cNvSpPr txBox="1">
            <a:spLocks/>
          </p:cNvSpPr>
          <p:nvPr/>
        </p:nvSpPr>
        <p:spPr>
          <a:xfrm>
            <a:off x="198304" y="955345"/>
            <a:ext cx="8724808" cy="36717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spcBef>
                <a:spcPts val="0"/>
              </a:spcBef>
              <a:buNone/>
            </a:pPr>
            <a:r>
              <a:rPr lang="ru-RU" sz="1600" dirty="0">
                <a:solidFill>
                  <a:srgbClr val="FBFBFF"/>
                </a:solidFill>
                <a:effectLst/>
                <a:latin typeface="Times New Roman" pitchFamily="18" charset="0"/>
                <a:cs typeface="Times New Roman" pitchFamily="18" charset="0"/>
              </a:rPr>
              <a:t>В соответствии с Планом-графиком учебных сборов учебным центром подготовки пожарных и спасателей КГКУ «ЦОД» на 2019 год реализовывался образовательный процесс по 20 программам. Всего обучено – 542 человека (АППГ – 385).</a:t>
            </a:r>
          </a:p>
        </p:txBody>
      </p:sp>
      <p:sp>
        <p:nvSpPr>
          <p:cNvPr id="6" name="Заголовок 2"/>
          <p:cNvSpPr>
            <a:spLocks noGrp="1"/>
          </p:cNvSpPr>
          <p:nvPr>
            <p:ph type="title"/>
          </p:nvPr>
        </p:nvSpPr>
        <p:spPr>
          <a:xfrm>
            <a:off x="0" y="3"/>
            <a:ext cx="9144000" cy="955342"/>
          </a:xfrm>
        </p:spPr>
        <p:txBody>
          <a:bodyPr>
            <a:normAutofit/>
          </a:bodyPr>
          <a:lstStyle/>
          <a:p>
            <a:pPr algn="ctr"/>
            <a:r>
              <a:rPr lang="ru-RU" sz="2400" dirty="0" smtClean="0">
                <a:solidFill>
                  <a:srgbClr val="F3F7FE"/>
                </a:solidFill>
                <a:effectLst>
                  <a:glow rad="228600">
                    <a:schemeClr val="accent1">
                      <a:satMod val="175000"/>
                      <a:alpha val="40000"/>
                    </a:schemeClr>
                  </a:glow>
                </a:effectLst>
                <a:latin typeface="Times New Roman" pitchFamily="18" charset="0"/>
                <a:cs typeface="Times New Roman" pitchFamily="18" charset="0"/>
              </a:rPr>
              <a:t>ЦЕНТР ПОДГОТОВКИ ПОЖАРНЫХ И СПАСАТЕЛЕЙ</a:t>
            </a:r>
            <a:endParaRPr lang="ru-RU" sz="2400" dirty="0">
              <a:solidFill>
                <a:srgbClr val="F3F7FE"/>
              </a:solidFill>
              <a:effectLst>
                <a:glow rad="228600">
                  <a:schemeClr val="accent1">
                    <a:satMod val="175000"/>
                    <a:alpha val="40000"/>
                  </a:schemeClr>
                </a:glow>
              </a:effectLst>
              <a:latin typeface="Times New Roman" pitchFamily="18" charset="0"/>
              <a:cs typeface="Times New Roman" pitchFamily="18" charset="0"/>
            </a:endParaRPr>
          </a:p>
        </p:txBody>
      </p:sp>
      <p:pic>
        <p:nvPicPr>
          <p:cNvPr id="7" name="Picture 4" descr="G:\ClipArt\Эмблемы, символика\Эмблема-ЦОД-все.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44616" y="4457617"/>
            <a:ext cx="632184" cy="618386"/>
          </a:xfrm>
          <a:prstGeom prst="rect">
            <a:avLst/>
          </a:prstGeom>
          <a:noFill/>
          <a:effectLst>
            <a:glow rad="2286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55808" y="2353470"/>
            <a:ext cx="2311523" cy="1440000"/>
          </a:xfrm>
          <a:prstGeom prst="rect">
            <a:avLst/>
          </a:prstGeom>
          <a:noFill/>
          <a:effectLst>
            <a:glow rad="2286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8" name="Picture 3" descr="\\192.168.100.5\press\Фото\2018\2018_07_26_Обучение по вязанию узлов на пожарной веревки в УЦ ЦОД\DSC_018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6049" y="2353470"/>
            <a:ext cx="2407979" cy="1440000"/>
          </a:xfrm>
          <a:prstGeom prst="rect">
            <a:avLst/>
          </a:prstGeom>
          <a:noFill/>
          <a:effectLst>
            <a:glow rad="1397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9" name="Рисунок 8"/>
          <p:cNvPicPr>
            <a:picLocks noChangeAspect="1"/>
          </p:cNvPicPr>
          <p:nvPr/>
        </p:nvPicPr>
        <p:blipFill>
          <a:blip r:embed="rId5"/>
          <a:stretch>
            <a:fillRect/>
          </a:stretch>
        </p:blipFill>
        <p:spPr>
          <a:xfrm>
            <a:off x="3544568" y="2791216"/>
            <a:ext cx="2032280" cy="1440000"/>
          </a:xfrm>
          <a:prstGeom prst="rect">
            <a:avLst/>
          </a:prstGeom>
          <a:ln>
            <a:noFill/>
          </a:ln>
          <a:effectLst>
            <a:glow rad="139700">
              <a:schemeClr val="accent2">
                <a:satMod val="175000"/>
                <a:alpha val="40000"/>
              </a:schemeClr>
            </a:glow>
            <a:outerShdw blurRad="292100" dist="139700" dir="2700000" algn="tl" rotWithShape="0">
              <a:srgbClr val="333333">
                <a:alpha val="65000"/>
              </a:srgbClr>
            </a:outerShdw>
          </a:effectLst>
        </p:spPr>
      </p:pic>
    </p:spTree>
    <p:extLst>
      <p:ext uri="{BB962C8B-B14F-4D97-AF65-F5344CB8AC3E}">
        <p14:creationId xmlns:p14="http://schemas.microsoft.com/office/powerpoint/2010/main" val="1423110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ubtitle 2"/>
          <p:cNvSpPr txBox="1">
            <a:spLocks/>
          </p:cNvSpPr>
          <p:nvPr/>
        </p:nvSpPr>
        <p:spPr>
          <a:xfrm>
            <a:off x="198304" y="739302"/>
            <a:ext cx="8724808" cy="32210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buNone/>
            </a:pPr>
            <a:r>
              <a:rPr lang="ru-RU" sz="1800" dirty="0">
                <a:solidFill>
                  <a:srgbClr val="FBFBFF"/>
                </a:solidFill>
                <a:effectLst/>
                <a:latin typeface="Times New Roman" pitchFamily="18" charset="0"/>
                <a:cs typeface="Times New Roman" pitchFamily="18" charset="0"/>
              </a:rPr>
              <a:t>Подразделения КГКУ «ЦОД» в 2019 году приняли участие во Всероссийских и краевых крупномасштабных учениях и тренировках по гражданской обороне, предупреждению и ликвидации чрезвычайных ситуаций, защите населения и территорий от чрезвычайных ситуаций, первоочередному жизнеобеспечению пострадавшего населения. </a:t>
            </a:r>
          </a:p>
          <a:p>
            <a:pPr marL="0" indent="0" algn="ctr">
              <a:lnSpc>
                <a:spcPct val="120000"/>
              </a:lnSpc>
              <a:spcBef>
                <a:spcPts val="0"/>
              </a:spcBef>
              <a:buNone/>
            </a:pPr>
            <a:r>
              <a:rPr lang="ru-RU" sz="1800" dirty="0">
                <a:solidFill>
                  <a:srgbClr val="FBFBFF"/>
                </a:solidFill>
                <a:effectLst/>
                <a:latin typeface="Times New Roman" pitchFamily="18" charset="0"/>
                <a:cs typeface="Times New Roman" pitchFamily="18" charset="0"/>
              </a:rPr>
              <a:t>Кроме того, работники КГКУ «ЦОД» принимали участие в совместных и объектовых учениях и тренировках</a:t>
            </a:r>
            <a:r>
              <a:rPr lang="ru-RU" sz="1800" dirty="0" smtClean="0">
                <a:solidFill>
                  <a:srgbClr val="FBFBFF"/>
                </a:solidFill>
                <a:effectLst/>
                <a:latin typeface="Times New Roman" pitchFamily="18" charset="0"/>
                <a:cs typeface="Times New Roman" pitchFamily="18" charset="0"/>
              </a:rPr>
              <a:t>. Действия </a:t>
            </a:r>
            <a:r>
              <a:rPr lang="ru-RU" sz="1800" dirty="0">
                <a:solidFill>
                  <a:srgbClr val="FBFBFF"/>
                </a:solidFill>
                <a:effectLst/>
                <a:latin typeface="Times New Roman" pitchFamily="18" charset="0"/>
                <a:cs typeface="Times New Roman" pitchFamily="18" charset="0"/>
              </a:rPr>
              <a:t>работников КГКУ «ЦОД» при участии во всех учениях и тренировках оценены на «хорошо</a:t>
            </a:r>
            <a:r>
              <a:rPr lang="ru-RU" sz="1800" dirty="0" smtClean="0">
                <a:solidFill>
                  <a:srgbClr val="FBFBFF"/>
                </a:solidFill>
                <a:effectLst/>
                <a:latin typeface="Times New Roman" pitchFamily="18" charset="0"/>
                <a:cs typeface="Times New Roman" pitchFamily="18" charset="0"/>
              </a:rPr>
              <a:t>». Так </a:t>
            </a:r>
            <a:r>
              <a:rPr lang="ru-RU" sz="1800" dirty="0">
                <a:solidFill>
                  <a:srgbClr val="FBFBFF"/>
                </a:solidFill>
                <a:effectLst/>
                <a:latin typeface="Times New Roman" pitchFamily="18" charset="0"/>
                <a:cs typeface="Times New Roman" pitchFamily="18" charset="0"/>
              </a:rPr>
              <a:t>же, работники учреждения оказывают всестороннюю помощь в планировании и проведении муниципальных и объектовых тренировок в районах и на предприятиях, в учреждениях и организациях, а спасатели и пожарные активно принимают участие в их проведении.</a:t>
            </a:r>
          </a:p>
        </p:txBody>
      </p:sp>
      <p:sp>
        <p:nvSpPr>
          <p:cNvPr id="3" name="Заголовок 2"/>
          <p:cNvSpPr>
            <a:spLocks noGrp="1"/>
          </p:cNvSpPr>
          <p:nvPr>
            <p:ph type="title"/>
          </p:nvPr>
        </p:nvSpPr>
        <p:spPr>
          <a:xfrm>
            <a:off x="0" y="1"/>
            <a:ext cx="9144000" cy="865761"/>
          </a:xfrm>
        </p:spPr>
        <p:txBody>
          <a:bodyPr>
            <a:normAutofit/>
          </a:bodyPr>
          <a:lstStyle/>
          <a:p>
            <a:pPr algn="ctr">
              <a:lnSpc>
                <a:spcPct val="100000"/>
              </a:lnSpc>
            </a:pPr>
            <a:r>
              <a:rPr lang="ru-RU" sz="2400" dirty="0" smtClean="0">
                <a:solidFill>
                  <a:srgbClr val="F3F7FE"/>
                </a:solidFill>
                <a:effectLst>
                  <a:glow rad="228600">
                    <a:schemeClr val="accent1">
                      <a:satMod val="175000"/>
                      <a:alpha val="40000"/>
                    </a:schemeClr>
                  </a:glow>
                </a:effectLst>
                <a:latin typeface="Times New Roman" pitchFamily="18" charset="0"/>
                <a:cs typeface="Times New Roman" pitchFamily="18" charset="0"/>
              </a:rPr>
              <a:t>УЧЕНИЯ И </a:t>
            </a:r>
            <a:r>
              <a:rPr lang="ru-RU" sz="2400" dirty="0">
                <a:solidFill>
                  <a:srgbClr val="F3F7FE"/>
                </a:solidFill>
                <a:effectLst>
                  <a:glow rad="228600">
                    <a:schemeClr val="accent1">
                      <a:satMod val="175000"/>
                      <a:alpha val="40000"/>
                    </a:schemeClr>
                  </a:glow>
                </a:effectLst>
                <a:latin typeface="Times New Roman" pitchFamily="18" charset="0"/>
                <a:cs typeface="Times New Roman" pitchFamily="18" charset="0"/>
              </a:rPr>
              <a:t>ТРЕНИРОВКИ </a:t>
            </a:r>
            <a:r>
              <a:rPr lang="ru-RU" sz="2400" dirty="0" smtClean="0">
                <a:solidFill>
                  <a:srgbClr val="F3F7FE"/>
                </a:solidFill>
                <a:effectLst>
                  <a:glow rad="228600">
                    <a:schemeClr val="accent1">
                      <a:satMod val="175000"/>
                      <a:alpha val="40000"/>
                    </a:schemeClr>
                  </a:glow>
                </a:effectLst>
                <a:latin typeface="Times New Roman" pitchFamily="18" charset="0"/>
                <a:cs typeface="Times New Roman" pitchFamily="18" charset="0"/>
              </a:rPr>
              <a:t>ПО ГРАЖДАНСКОЙ ОБОРОНЕ</a:t>
            </a:r>
            <a:endParaRPr lang="ru-RU" sz="2400" dirty="0">
              <a:solidFill>
                <a:srgbClr val="F3F7FE"/>
              </a:solidFill>
              <a:effectLst>
                <a:glow rad="228600">
                  <a:schemeClr val="accent1">
                    <a:satMod val="175000"/>
                    <a:alpha val="40000"/>
                  </a:schemeClr>
                </a:glow>
              </a:effectLst>
              <a:latin typeface="Times New Roman" pitchFamily="18" charset="0"/>
              <a:cs typeface="Times New Roman" pitchFamily="18" charset="0"/>
            </a:endParaRPr>
          </a:p>
        </p:txBody>
      </p:sp>
      <p:pic>
        <p:nvPicPr>
          <p:cNvPr id="5" name="Picture 4" descr="G:\ClipArt\Эмблемы, символика\Эмблема-ЦОД-все.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44616" y="4457617"/>
            <a:ext cx="632184" cy="618386"/>
          </a:xfrm>
          <a:prstGeom prst="rect">
            <a:avLst/>
          </a:prstGeom>
          <a:noFill/>
          <a:effectLst>
            <a:glow rad="2286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6476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ubtitle 2"/>
          <p:cNvSpPr txBox="1">
            <a:spLocks/>
          </p:cNvSpPr>
          <p:nvPr/>
        </p:nvSpPr>
        <p:spPr>
          <a:xfrm>
            <a:off x="198304" y="671208"/>
            <a:ext cx="8724808" cy="395587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ru-RU" sz="1800" dirty="0">
                <a:solidFill>
                  <a:srgbClr val="FBFBFF"/>
                </a:solidFill>
                <a:effectLst/>
                <a:latin typeface="Times New Roman" pitchFamily="18" charset="0"/>
                <a:cs typeface="Times New Roman" pitchFamily="18" charset="0"/>
              </a:rPr>
              <a:t>В целях обеспечения безопасности спасателей и пожарных при проведении поисково-спасательных работ, тушении пожаров и возгораний, выполнении других мероприятий в КГКУ «ЦОД» проводилась эффективная работа в области охраны труда.</a:t>
            </a:r>
          </a:p>
          <a:p>
            <a:pPr marL="0" indent="0" algn="ctr">
              <a:spcBef>
                <a:spcPts val="0"/>
              </a:spcBef>
              <a:buNone/>
            </a:pPr>
            <a:r>
              <a:rPr lang="ru-RU" sz="1800" dirty="0">
                <a:solidFill>
                  <a:srgbClr val="FBFBFF"/>
                </a:solidFill>
                <a:effectLst/>
                <a:latin typeface="Times New Roman" pitchFamily="18" charset="0"/>
                <a:cs typeface="Times New Roman" pitchFamily="18" charset="0"/>
              </a:rPr>
              <a:t>В течение года застраховано от несчастных случаев:</a:t>
            </a:r>
          </a:p>
          <a:p>
            <a:pPr marL="0" indent="0" algn="ctr">
              <a:spcBef>
                <a:spcPts val="0"/>
              </a:spcBef>
              <a:buNone/>
            </a:pPr>
            <a:r>
              <a:rPr lang="ru-RU" sz="1800" dirty="0" smtClean="0">
                <a:solidFill>
                  <a:srgbClr val="FBFBFF"/>
                </a:solidFill>
                <a:effectLst/>
                <a:latin typeface="Times New Roman" pitchFamily="18" charset="0"/>
                <a:cs typeface="Times New Roman" pitchFamily="18" charset="0"/>
              </a:rPr>
              <a:t>пожарных </a:t>
            </a:r>
            <a:r>
              <a:rPr lang="ru-RU" sz="1800" dirty="0">
                <a:solidFill>
                  <a:srgbClr val="FBFBFF"/>
                </a:solidFill>
                <a:effectLst/>
                <a:latin typeface="Times New Roman" pitchFamily="18" charset="0"/>
                <a:cs typeface="Times New Roman" pitchFamily="18" charset="0"/>
              </a:rPr>
              <a:t>– 540 </a:t>
            </a:r>
            <a:r>
              <a:rPr lang="ru-RU" sz="1800" dirty="0" smtClean="0">
                <a:solidFill>
                  <a:srgbClr val="FBFBFF"/>
                </a:solidFill>
                <a:effectLst/>
                <a:latin typeface="Times New Roman" pitchFamily="18" charset="0"/>
                <a:cs typeface="Times New Roman" pitchFamily="18" charset="0"/>
              </a:rPr>
              <a:t>человек</a:t>
            </a:r>
            <a:endParaRPr lang="ru-RU" sz="1800" dirty="0">
              <a:solidFill>
                <a:srgbClr val="FBFBFF"/>
              </a:solidFill>
              <a:effectLst/>
              <a:latin typeface="Times New Roman" pitchFamily="18" charset="0"/>
              <a:cs typeface="Times New Roman" pitchFamily="18" charset="0"/>
            </a:endParaRPr>
          </a:p>
          <a:p>
            <a:pPr marL="0" indent="0" algn="ctr">
              <a:spcBef>
                <a:spcPts val="0"/>
              </a:spcBef>
              <a:buNone/>
            </a:pPr>
            <a:r>
              <a:rPr lang="ru-RU" sz="1800" dirty="0" smtClean="0">
                <a:solidFill>
                  <a:srgbClr val="FBFBFF"/>
                </a:solidFill>
                <a:effectLst/>
                <a:latin typeface="Times New Roman" pitchFamily="18" charset="0"/>
                <a:cs typeface="Times New Roman" pitchFamily="18" charset="0"/>
              </a:rPr>
              <a:t>спасателей </a:t>
            </a:r>
            <a:r>
              <a:rPr lang="ru-RU" sz="1800" dirty="0">
                <a:solidFill>
                  <a:srgbClr val="FBFBFF"/>
                </a:solidFill>
                <a:effectLst/>
                <a:latin typeface="Times New Roman" pitchFamily="18" charset="0"/>
                <a:cs typeface="Times New Roman" pitchFamily="18" charset="0"/>
              </a:rPr>
              <a:t>– 78 человек, </a:t>
            </a:r>
            <a:endParaRPr lang="ru-RU" sz="1800" dirty="0" smtClean="0">
              <a:solidFill>
                <a:srgbClr val="FBFBFF"/>
              </a:solidFill>
              <a:effectLst/>
              <a:latin typeface="Times New Roman" pitchFamily="18" charset="0"/>
              <a:cs typeface="Times New Roman" pitchFamily="18" charset="0"/>
            </a:endParaRPr>
          </a:p>
          <a:p>
            <a:pPr marL="0" indent="0" algn="ctr">
              <a:spcBef>
                <a:spcPts val="0"/>
              </a:spcBef>
              <a:buNone/>
            </a:pPr>
            <a:r>
              <a:rPr lang="ru-RU" sz="1800" dirty="0" smtClean="0">
                <a:solidFill>
                  <a:srgbClr val="FBFBFF"/>
                </a:solidFill>
                <a:effectLst/>
                <a:latin typeface="Times New Roman" pitchFamily="18" charset="0"/>
                <a:cs typeface="Times New Roman" pitchFamily="18" charset="0"/>
              </a:rPr>
              <a:t>что </a:t>
            </a:r>
            <a:r>
              <a:rPr lang="ru-RU" sz="1800" dirty="0">
                <a:solidFill>
                  <a:srgbClr val="FBFBFF"/>
                </a:solidFill>
                <a:effectLst/>
                <a:latin typeface="Times New Roman" pitchFamily="18" charset="0"/>
                <a:cs typeface="Times New Roman" pitchFamily="18" charset="0"/>
              </a:rPr>
              <a:t>составляет 100% от общего числа </a:t>
            </a:r>
            <a:r>
              <a:rPr lang="ru-RU" sz="1800" dirty="0" smtClean="0">
                <a:solidFill>
                  <a:srgbClr val="FBFBFF"/>
                </a:solidFill>
                <a:effectLst/>
                <a:latin typeface="Times New Roman" pitchFamily="18" charset="0"/>
                <a:cs typeface="Times New Roman" pitchFamily="18" charset="0"/>
              </a:rPr>
              <a:t>работников</a:t>
            </a:r>
          </a:p>
          <a:p>
            <a:pPr marL="0" indent="0" algn="ctr">
              <a:spcBef>
                <a:spcPts val="0"/>
              </a:spcBef>
              <a:buNone/>
            </a:pPr>
            <a:endParaRPr lang="ru-RU" sz="1800" dirty="0">
              <a:solidFill>
                <a:srgbClr val="FBFBFF"/>
              </a:solidFill>
              <a:effectLst/>
              <a:latin typeface="Times New Roman" pitchFamily="18" charset="0"/>
              <a:cs typeface="Times New Roman" pitchFamily="18" charset="0"/>
            </a:endParaRPr>
          </a:p>
          <a:p>
            <a:pPr marL="0" indent="0" algn="ctr">
              <a:spcBef>
                <a:spcPts val="0"/>
              </a:spcBef>
              <a:buNone/>
            </a:pPr>
            <a:r>
              <a:rPr lang="ru-RU" sz="1800" dirty="0">
                <a:solidFill>
                  <a:srgbClr val="FBFBFF"/>
                </a:solidFill>
                <a:effectLst/>
                <a:latin typeface="Times New Roman" pitchFamily="18" charset="0"/>
                <a:cs typeface="Times New Roman" pitchFamily="18" charset="0"/>
              </a:rPr>
              <a:t>Прошли обязательный периодический медицинский осмотр 736 работников, </a:t>
            </a:r>
            <a:endParaRPr lang="ru-RU" sz="1800" dirty="0" smtClean="0">
              <a:solidFill>
                <a:srgbClr val="FBFBFF"/>
              </a:solidFill>
              <a:effectLst/>
              <a:latin typeface="Times New Roman" pitchFamily="18" charset="0"/>
              <a:cs typeface="Times New Roman" pitchFamily="18" charset="0"/>
            </a:endParaRPr>
          </a:p>
          <a:p>
            <a:pPr marL="0" indent="0" algn="ctr">
              <a:spcBef>
                <a:spcPts val="0"/>
              </a:spcBef>
              <a:buNone/>
            </a:pPr>
            <a:r>
              <a:rPr lang="ru-RU" sz="1800" dirty="0" smtClean="0">
                <a:solidFill>
                  <a:srgbClr val="FBFBFF"/>
                </a:solidFill>
                <a:effectLst/>
                <a:latin typeface="Times New Roman" pitchFamily="18" charset="0"/>
                <a:cs typeface="Times New Roman" pitchFamily="18" charset="0"/>
              </a:rPr>
              <a:t>что </a:t>
            </a:r>
            <a:r>
              <a:rPr lang="ru-RU" sz="1800" dirty="0">
                <a:solidFill>
                  <a:srgbClr val="FBFBFF"/>
                </a:solidFill>
                <a:effectLst/>
                <a:latin typeface="Times New Roman" pitchFamily="18" charset="0"/>
                <a:cs typeface="Times New Roman" pitchFamily="18" charset="0"/>
              </a:rPr>
              <a:t>составляет 100</a:t>
            </a:r>
            <a:r>
              <a:rPr lang="ru-RU" sz="1800" dirty="0" smtClean="0">
                <a:solidFill>
                  <a:srgbClr val="FBFBFF"/>
                </a:solidFill>
                <a:effectLst/>
                <a:latin typeface="Times New Roman" pitchFamily="18" charset="0"/>
                <a:cs typeface="Times New Roman" pitchFamily="18" charset="0"/>
              </a:rPr>
              <a:t>%.</a:t>
            </a:r>
          </a:p>
          <a:p>
            <a:pPr marL="0" indent="0" algn="ctr">
              <a:spcBef>
                <a:spcPts val="0"/>
              </a:spcBef>
              <a:buNone/>
            </a:pPr>
            <a:endParaRPr lang="ru-RU" sz="1800" dirty="0">
              <a:solidFill>
                <a:srgbClr val="FBFBFF"/>
              </a:solidFill>
              <a:effectLst/>
              <a:latin typeface="Times New Roman" pitchFamily="18" charset="0"/>
              <a:cs typeface="Times New Roman" pitchFamily="18" charset="0"/>
            </a:endParaRPr>
          </a:p>
          <a:p>
            <a:pPr marL="0" indent="0" algn="ctr">
              <a:spcBef>
                <a:spcPts val="0"/>
              </a:spcBef>
              <a:buNone/>
            </a:pPr>
            <a:r>
              <a:rPr lang="ru-RU" sz="1800" dirty="0">
                <a:solidFill>
                  <a:srgbClr val="FBFBFF"/>
                </a:solidFill>
                <a:effectLst/>
                <a:latin typeface="Times New Roman" pitchFamily="18" charset="0"/>
                <a:cs typeface="Times New Roman" pitchFamily="18" charset="0"/>
              </a:rPr>
              <a:t>Специальное обучение по охране труда прошли 42 работника, первоначальную подготовку с присвоением II группы электробезопасности – 289 работников, подтвердили III, IV группы электробезопасности – 23 работника.</a:t>
            </a:r>
          </a:p>
        </p:txBody>
      </p:sp>
      <p:sp>
        <p:nvSpPr>
          <p:cNvPr id="3" name="Заголовок 2"/>
          <p:cNvSpPr>
            <a:spLocks noGrp="1"/>
          </p:cNvSpPr>
          <p:nvPr>
            <p:ph type="title"/>
          </p:nvPr>
        </p:nvSpPr>
        <p:spPr>
          <a:xfrm>
            <a:off x="0" y="1"/>
            <a:ext cx="9144000" cy="630194"/>
          </a:xfrm>
        </p:spPr>
        <p:txBody>
          <a:bodyPr>
            <a:normAutofit/>
          </a:bodyPr>
          <a:lstStyle/>
          <a:p>
            <a:pPr algn="ctr"/>
            <a:r>
              <a:rPr lang="ru-RU" sz="2400" dirty="0" smtClean="0">
                <a:solidFill>
                  <a:srgbClr val="F3F7FE"/>
                </a:solidFill>
                <a:effectLst>
                  <a:glow rad="228600">
                    <a:schemeClr val="accent1">
                      <a:satMod val="175000"/>
                      <a:alpha val="40000"/>
                    </a:schemeClr>
                  </a:glow>
                </a:effectLst>
                <a:latin typeface="Times New Roman" pitchFamily="18" charset="0"/>
                <a:cs typeface="Times New Roman" pitchFamily="18" charset="0"/>
              </a:rPr>
              <a:t>ОХРАНА ТРУДА</a:t>
            </a:r>
            <a:endParaRPr lang="ru-RU" sz="2400" dirty="0">
              <a:solidFill>
                <a:srgbClr val="F3F7FE"/>
              </a:solidFill>
              <a:effectLst>
                <a:glow rad="228600">
                  <a:schemeClr val="accent1">
                    <a:satMod val="175000"/>
                    <a:alpha val="40000"/>
                  </a:schemeClr>
                </a:glow>
              </a:effectLst>
              <a:latin typeface="Times New Roman" pitchFamily="18" charset="0"/>
              <a:cs typeface="Times New Roman" pitchFamily="18" charset="0"/>
            </a:endParaRPr>
          </a:p>
        </p:txBody>
      </p:sp>
      <p:pic>
        <p:nvPicPr>
          <p:cNvPr id="5" name="Picture 4" descr="G:\ClipArt\Эмблемы, символика\Эмблема-ЦОД-все.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44616" y="4457617"/>
            <a:ext cx="632184" cy="618386"/>
          </a:xfrm>
          <a:prstGeom prst="rect">
            <a:avLst/>
          </a:prstGeom>
          <a:noFill/>
          <a:effectLst>
            <a:glow rad="2286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396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ubtitle 2"/>
          <p:cNvSpPr txBox="1">
            <a:spLocks/>
          </p:cNvSpPr>
          <p:nvPr/>
        </p:nvSpPr>
        <p:spPr>
          <a:xfrm>
            <a:off x="0" y="861647"/>
            <a:ext cx="9144000" cy="37654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ru-RU" sz="1600" dirty="0">
                <a:solidFill>
                  <a:srgbClr val="FBFBFF"/>
                </a:solidFill>
                <a:effectLst/>
                <a:latin typeface="Times New Roman" pitchFamily="18" charset="0"/>
                <a:cs typeface="Times New Roman" pitchFamily="18" charset="0"/>
              </a:rPr>
              <a:t>В 2019 плановым порядком исполнялся бюджет КГКУ «ЦОД»:</a:t>
            </a:r>
          </a:p>
          <a:p>
            <a:pPr marL="0" indent="0" algn="ctr">
              <a:lnSpc>
                <a:spcPct val="100000"/>
              </a:lnSpc>
              <a:spcBef>
                <a:spcPts val="0"/>
              </a:spcBef>
              <a:buNone/>
            </a:pPr>
            <a:r>
              <a:rPr lang="ru-RU" sz="1600" dirty="0">
                <a:solidFill>
                  <a:srgbClr val="FBFBFF"/>
                </a:solidFill>
                <a:effectLst/>
                <a:latin typeface="Times New Roman" pitchFamily="18" charset="0"/>
                <a:cs typeface="Times New Roman" pitchFamily="18" charset="0"/>
              </a:rPr>
              <a:t>В бюджет Камчатского края поступило администрируемых учреждением доходов на сумму около 23,799 млн. руб., в том числе:</a:t>
            </a:r>
          </a:p>
          <a:p>
            <a:pPr marL="0" indent="0" algn="ctr">
              <a:lnSpc>
                <a:spcPct val="100000"/>
              </a:lnSpc>
              <a:spcBef>
                <a:spcPts val="0"/>
              </a:spcBef>
              <a:buNone/>
            </a:pPr>
            <a:r>
              <a:rPr lang="ru-RU" sz="1600" dirty="0">
                <a:solidFill>
                  <a:srgbClr val="FBFBFF"/>
                </a:solidFill>
                <a:effectLst/>
                <a:latin typeface="Times New Roman" pitchFamily="18" charset="0"/>
                <a:cs typeface="Times New Roman" pitchFamily="18" charset="0"/>
              </a:rPr>
              <a:t>- доходов от оказания платных услуг (работ) на сумму около 21,517 млн. руб.;</a:t>
            </a:r>
          </a:p>
          <a:p>
            <a:pPr marL="0" indent="0" algn="ctr">
              <a:lnSpc>
                <a:spcPct val="100000"/>
              </a:lnSpc>
              <a:spcBef>
                <a:spcPts val="0"/>
              </a:spcBef>
              <a:buNone/>
            </a:pPr>
            <a:r>
              <a:rPr lang="ru-RU" sz="1600" dirty="0">
                <a:solidFill>
                  <a:srgbClr val="FBFBFF"/>
                </a:solidFill>
                <a:effectLst/>
                <a:latin typeface="Times New Roman" pitchFamily="18" charset="0"/>
                <a:cs typeface="Times New Roman" pitchFamily="18" charset="0"/>
              </a:rPr>
              <a:t>- прочие доходы (возврат дебиторской задолженности прошлых лет) на сумму около 1,22 млн. руб.;</a:t>
            </a:r>
          </a:p>
          <a:p>
            <a:pPr marL="0" indent="0" algn="ctr">
              <a:lnSpc>
                <a:spcPct val="100000"/>
              </a:lnSpc>
              <a:spcBef>
                <a:spcPts val="0"/>
              </a:spcBef>
              <a:buNone/>
            </a:pPr>
            <a:r>
              <a:rPr lang="ru-RU" sz="1600" dirty="0">
                <a:solidFill>
                  <a:srgbClr val="FBFBFF"/>
                </a:solidFill>
                <a:effectLst/>
                <a:latin typeface="Times New Roman" pitchFamily="18" charset="0"/>
                <a:cs typeface="Times New Roman" pitchFamily="18" charset="0"/>
              </a:rPr>
              <a:t>- доходы от реализации имущества на сумму около 0,189 млн. руб.;</a:t>
            </a:r>
          </a:p>
          <a:p>
            <a:pPr marL="0" indent="0" algn="ctr">
              <a:lnSpc>
                <a:spcPct val="100000"/>
              </a:lnSpc>
              <a:spcBef>
                <a:spcPts val="0"/>
              </a:spcBef>
              <a:buNone/>
            </a:pPr>
            <a:r>
              <a:rPr lang="ru-RU" sz="1600" dirty="0">
                <a:solidFill>
                  <a:srgbClr val="FBFBFF"/>
                </a:solidFill>
                <a:effectLst/>
                <a:latin typeface="Times New Roman" pitchFamily="18" charset="0"/>
                <a:cs typeface="Times New Roman" pitchFamily="18" charset="0"/>
              </a:rPr>
              <a:t>- денежные взыскания (штрафы) за нарушение законодательства РФ о размещении заказов на поставки товаров, выполнения работ, услуг на сумму около 0,852млн. руб.</a:t>
            </a:r>
          </a:p>
          <a:p>
            <a:pPr marL="0" indent="0" algn="ctr">
              <a:lnSpc>
                <a:spcPct val="100000"/>
              </a:lnSpc>
              <a:spcBef>
                <a:spcPts val="0"/>
              </a:spcBef>
              <a:buNone/>
            </a:pPr>
            <a:r>
              <a:rPr lang="ru-RU" sz="1600" dirty="0">
                <a:solidFill>
                  <a:srgbClr val="FBFBFF"/>
                </a:solidFill>
                <a:effectLst/>
                <a:latin typeface="Times New Roman" pitchFamily="18" charset="0"/>
                <a:cs typeface="Times New Roman" pitchFamily="18" charset="0"/>
              </a:rPr>
              <a:t>Доходы от оказания учреждением платных услуг по сравнению с прошлым годом увеличились на 4,532 млн. руб. (на 26,69 %), за счет увеличения количества договоров и проведенной претензионной работой по взысканию задолженности.</a:t>
            </a:r>
          </a:p>
          <a:p>
            <a:pPr marL="0" indent="0" algn="ctr">
              <a:lnSpc>
                <a:spcPct val="100000"/>
              </a:lnSpc>
              <a:spcBef>
                <a:spcPts val="0"/>
              </a:spcBef>
              <a:buNone/>
            </a:pPr>
            <a:r>
              <a:rPr lang="ru-RU" sz="1600" dirty="0">
                <a:solidFill>
                  <a:srgbClr val="FBFBFF"/>
                </a:solidFill>
                <a:effectLst/>
                <a:latin typeface="Times New Roman" pitchFamily="18" charset="0"/>
                <a:cs typeface="Times New Roman" pitchFamily="18" charset="0"/>
              </a:rPr>
              <a:t>Кассовое исполнение за год составило около 1,144 млрд. руб., что составляет 98,71% от бюджетных назначений на 2019 год. Причина отклонений от планового процента исполнений - это неисполнение поставщиком своих обязательств по поставке товара и экономия потребления коммунальных услуг.</a:t>
            </a:r>
          </a:p>
        </p:txBody>
      </p:sp>
      <p:sp>
        <p:nvSpPr>
          <p:cNvPr id="3" name="Заголовок 2"/>
          <p:cNvSpPr>
            <a:spLocks noGrp="1"/>
          </p:cNvSpPr>
          <p:nvPr>
            <p:ph type="title"/>
          </p:nvPr>
        </p:nvSpPr>
        <p:spPr>
          <a:xfrm>
            <a:off x="0" y="2"/>
            <a:ext cx="9144000" cy="885825"/>
          </a:xfrm>
        </p:spPr>
        <p:txBody>
          <a:bodyPr>
            <a:normAutofit/>
          </a:bodyPr>
          <a:lstStyle/>
          <a:p>
            <a:pPr algn="ctr"/>
            <a:r>
              <a:rPr lang="ru-RU" sz="2400" dirty="0" smtClean="0">
                <a:solidFill>
                  <a:srgbClr val="F3F7FE"/>
                </a:solidFill>
                <a:effectLst>
                  <a:glow rad="228600">
                    <a:schemeClr val="accent1">
                      <a:satMod val="175000"/>
                      <a:alpha val="40000"/>
                    </a:schemeClr>
                  </a:glow>
                </a:effectLst>
                <a:latin typeface="Times New Roman" pitchFamily="18" charset="0"/>
                <a:cs typeface="Times New Roman" pitchFamily="18" charset="0"/>
              </a:rPr>
              <a:t>ДОХОДЫ ОТ ОКАЗАНИЯ УЧРЕЖДЕНИЕМ  ПЛАТНЫХ УСЛУГ</a:t>
            </a:r>
            <a:endParaRPr lang="ru-RU" sz="2400" dirty="0">
              <a:solidFill>
                <a:srgbClr val="F3F7FE"/>
              </a:solidFill>
              <a:effectLst>
                <a:glow rad="228600">
                  <a:schemeClr val="accent1">
                    <a:satMod val="175000"/>
                    <a:alpha val="40000"/>
                  </a:schemeClr>
                </a:glow>
              </a:effectLst>
              <a:latin typeface="Times New Roman" pitchFamily="18" charset="0"/>
              <a:cs typeface="Times New Roman" pitchFamily="18" charset="0"/>
            </a:endParaRPr>
          </a:p>
        </p:txBody>
      </p:sp>
      <p:pic>
        <p:nvPicPr>
          <p:cNvPr id="6" name="Picture 4" descr="G:\ClipArt\Эмблемы, символика\Эмблема-ЦОД-все.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44616" y="4457617"/>
            <a:ext cx="632184" cy="618386"/>
          </a:xfrm>
          <a:prstGeom prst="rect">
            <a:avLst/>
          </a:prstGeom>
          <a:noFill/>
          <a:effectLst>
            <a:glow rad="2286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5665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ubtitle 2"/>
          <p:cNvSpPr txBox="1">
            <a:spLocks/>
          </p:cNvSpPr>
          <p:nvPr/>
        </p:nvSpPr>
        <p:spPr>
          <a:xfrm>
            <a:off x="198304" y="548640"/>
            <a:ext cx="8724808" cy="390897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ru-RU" sz="1800" dirty="0" smtClean="0">
                <a:solidFill>
                  <a:srgbClr val="FBFBFF"/>
                </a:solidFill>
                <a:effectLst/>
                <a:latin typeface="Times New Roman" pitchFamily="18" charset="0"/>
                <a:cs typeface="Times New Roman" pitchFamily="18" charset="0"/>
              </a:rPr>
              <a:t>В 2019 году:</a:t>
            </a:r>
          </a:p>
          <a:p>
            <a:pPr marL="0" indent="0" algn="ctr">
              <a:lnSpc>
                <a:spcPct val="100000"/>
              </a:lnSpc>
              <a:spcBef>
                <a:spcPts val="0"/>
              </a:spcBef>
              <a:buNone/>
            </a:pPr>
            <a:r>
              <a:rPr lang="ru-RU" sz="1800" dirty="0" smtClean="0">
                <a:solidFill>
                  <a:srgbClr val="FBFBFF"/>
                </a:solidFill>
                <a:effectLst/>
                <a:latin typeface="Times New Roman" pitchFamily="18" charset="0"/>
                <a:cs typeface="Times New Roman" pitchFamily="18" charset="0"/>
              </a:rPr>
              <a:t>- </a:t>
            </a:r>
            <a:r>
              <a:rPr lang="ru-RU" sz="1800" dirty="0">
                <a:solidFill>
                  <a:srgbClr val="FBFBFF"/>
                </a:solidFill>
                <a:effectLst/>
                <a:latin typeface="Times New Roman" pitchFamily="18" charset="0"/>
                <a:cs typeface="Times New Roman" pitchFamily="18" charset="0"/>
              </a:rPr>
              <a:t>освидетельствовано - 79 баллонов ДАСВ (согласно графика - один раз в 5 лет);</a:t>
            </a:r>
          </a:p>
          <a:p>
            <a:pPr marL="0" indent="0" algn="ctr">
              <a:lnSpc>
                <a:spcPct val="100000"/>
              </a:lnSpc>
              <a:spcBef>
                <a:spcPts val="0"/>
              </a:spcBef>
              <a:buNone/>
            </a:pPr>
            <a:r>
              <a:rPr lang="ru-RU" sz="1800" dirty="0">
                <a:solidFill>
                  <a:srgbClr val="FBFBFF"/>
                </a:solidFill>
                <a:effectLst/>
                <a:latin typeface="Times New Roman" pitchFamily="18" charset="0"/>
                <a:cs typeface="Times New Roman" pitchFamily="18" charset="0"/>
              </a:rPr>
              <a:t>- проведена поверка - 267 манометров ДАСВ (ежегодно);</a:t>
            </a:r>
          </a:p>
          <a:p>
            <a:pPr marL="0" indent="0" algn="ctr">
              <a:lnSpc>
                <a:spcPct val="100000"/>
              </a:lnSpc>
              <a:spcBef>
                <a:spcPts val="0"/>
              </a:spcBef>
              <a:buNone/>
            </a:pPr>
            <a:r>
              <a:rPr lang="ru-RU" sz="1800" dirty="0">
                <a:solidFill>
                  <a:srgbClr val="FBFBFF"/>
                </a:solidFill>
                <a:effectLst/>
                <a:latin typeface="Times New Roman" pitchFamily="18" charset="0"/>
                <a:cs typeface="Times New Roman" pitchFamily="18" charset="0"/>
              </a:rPr>
              <a:t>- техническое обслуживание компрессоров и приборов проверки проводилось в сроки установленные технической документацией.</a:t>
            </a:r>
          </a:p>
          <a:p>
            <a:pPr marL="0" indent="0" algn="ctr">
              <a:lnSpc>
                <a:spcPct val="100000"/>
              </a:lnSpc>
              <a:spcBef>
                <a:spcPts val="0"/>
              </a:spcBef>
              <a:buNone/>
            </a:pPr>
            <a:r>
              <a:rPr lang="ru-RU" sz="1800" dirty="0">
                <a:solidFill>
                  <a:srgbClr val="FBFBFF"/>
                </a:solidFill>
                <a:effectLst/>
                <a:latin typeface="Times New Roman" pitchFamily="18" charset="0"/>
                <a:cs typeface="Times New Roman" pitchFamily="18" charset="0"/>
              </a:rPr>
              <a:t>В 2019 году с участием звеньев </a:t>
            </a:r>
            <a:r>
              <a:rPr lang="ru-RU" sz="1800" dirty="0" err="1">
                <a:solidFill>
                  <a:srgbClr val="FBFBFF"/>
                </a:solidFill>
                <a:effectLst/>
                <a:latin typeface="Times New Roman" pitchFamily="18" charset="0"/>
                <a:cs typeface="Times New Roman" pitchFamily="18" charset="0"/>
              </a:rPr>
              <a:t>газодымозащитной</a:t>
            </a:r>
            <a:r>
              <a:rPr lang="ru-RU" sz="1800" dirty="0">
                <a:solidFill>
                  <a:srgbClr val="FBFBFF"/>
                </a:solidFill>
                <a:effectLst/>
                <a:latin typeface="Times New Roman" pitchFamily="18" charset="0"/>
                <a:cs typeface="Times New Roman" pitchFamily="18" charset="0"/>
              </a:rPr>
              <a:t> службы КГКУ «ЦОД»:</a:t>
            </a:r>
          </a:p>
          <a:p>
            <a:pPr marL="0" indent="0" algn="ctr">
              <a:lnSpc>
                <a:spcPct val="100000"/>
              </a:lnSpc>
              <a:spcBef>
                <a:spcPts val="0"/>
              </a:spcBef>
              <a:buNone/>
            </a:pPr>
            <a:r>
              <a:rPr lang="ru-RU" sz="1800" dirty="0">
                <a:solidFill>
                  <a:srgbClr val="FBFBFF"/>
                </a:solidFill>
                <a:effectLst/>
                <a:latin typeface="Times New Roman" pitchFamily="18" charset="0"/>
                <a:cs typeface="Times New Roman" pitchFamily="18" charset="0"/>
              </a:rPr>
              <a:t>- потушено 25 пожаров;</a:t>
            </a:r>
          </a:p>
          <a:p>
            <a:pPr algn="ctr">
              <a:lnSpc>
                <a:spcPct val="100000"/>
              </a:lnSpc>
              <a:spcBef>
                <a:spcPts val="0"/>
              </a:spcBef>
              <a:buFontTx/>
              <a:buChar char="-"/>
            </a:pPr>
            <a:r>
              <a:rPr lang="ru-RU" sz="1800" dirty="0" smtClean="0">
                <a:solidFill>
                  <a:srgbClr val="FBFBFF"/>
                </a:solidFill>
                <a:effectLst/>
                <a:latin typeface="Times New Roman" pitchFamily="18" charset="0"/>
                <a:cs typeface="Times New Roman" pitchFamily="18" charset="0"/>
              </a:rPr>
              <a:t>спасено </a:t>
            </a:r>
            <a:r>
              <a:rPr lang="ru-RU" sz="1800" dirty="0">
                <a:solidFill>
                  <a:srgbClr val="FBFBFF"/>
                </a:solidFill>
                <a:effectLst/>
                <a:latin typeface="Times New Roman" pitchFamily="18" charset="0"/>
                <a:cs typeface="Times New Roman" pitchFamily="18" charset="0"/>
              </a:rPr>
              <a:t>10 человек</a:t>
            </a:r>
            <a:r>
              <a:rPr lang="ru-RU" sz="1800" dirty="0" smtClean="0">
                <a:solidFill>
                  <a:srgbClr val="FBFBFF"/>
                </a:solidFill>
                <a:effectLst/>
                <a:latin typeface="Times New Roman" pitchFamily="18" charset="0"/>
                <a:cs typeface="Times New Roman" pitchFamily="18" charset="0"/>
              </a:rPr>
              <a:t>.</a:t>
            </a:r>
          </a:p>
          <a:p>
            <a:pPr>
              <a:lnSpc>
                <a:spcPct val="100000"/>
              </a:lnSpc>
              <a:spcBef>
                <a:spcPts val="0"/>
              </a:spcBef>
              <a:buFontTx/>
              <a:buChar char="-"/>
            </a:pPr>
            <a:endParaRPr lang="ru-RU" sz="1800" dirty="0" smtClean="0">
              <a:solidFill>
                <a:srgbClr val="FBFBFF"/>
              </a:solidFill>
              <a:effectLst/>
              <a:latin typeface="Times New Roman" pitchFamily="18" charset="0"/>
              <a:cs typeface="Times New Roman" pitchFamily="18" charset="0"/>
            </a:endParaRPr>
          </a:p>
          <a:p>
            <a:pPr marL="0" indent="0" algn="ctr">
              <a:lnSpc>
                <a:spcPct val="100000"/>
              </a:lnSpc>
              <a:spcBef>
                <a:spcPts val="0"/>
              </a:spcBef>
              <a:buNone/>
            </a:pPr>
            <a:r>
              <a:rPr lang="ru-RU" sz="1800" dirty="0" smtClean="0">
                <a:solidFill>
                  <a:srgbClr val="FBFBFF"/>
                </a:solidFill>
                <a:effectLst/>
                <a:latin typeface="Times New Roman" pitchFamily="18" charset="0"/>
                <a:cs typeface="Times New Roman" pitchFamily="18" charset="0"/>
              </a:rPr>
              <a:t>Аттестационной </a:t>
            </a:r>
            <a:r>
              <a:rPr lang="ru-RU" sz="1800" dirty="0">
                <a:solidFill>
                  <a:srgbClr val="FBFBFF"/>
                </a:solidFill>
                <a:effectLst/>
                <a:latin typeface="Times New Roman" pitchFamily="18" charset="0"/>
                <a:cs typeface="Times New Roman" pitchFamily="18" charset="0"/>
              </a:rPr>
              <a:t>комиссией КГКУ «ЦОД» в 2019 году было </a:t>
            </a:r>
            <a:r>
              <a:rPr lang="ru-RU" sz="1800" dirty="0" smtClean="0">
                <a:solidFill>
                  <a:srgbClr val="FBFBFF"/>
                </a:solidFill>
                <a:effectLst/>
                <a:latin typeface="Times New Roman" pitchFamily="18" charset="0"/>
                <a:cs typeface="Times New Roman" pitchFamily="18" charset="0"/>
              </a:rPr>
              <a:t>аттестовано</a:t>
            </a:r>
          </a:p>
          <a:p>
            <a:pPr marL="0" indent="0" algn="ctr">
              <a:lnSpc>
                <a:spcPct val="100000"/>
              </a:lnSpc>
              <a:spcBef>
                <a:spcPts val="0"/>
              </a:spcBef>
              <a:buNone/>
            </a:pPr>
            <a:r>
              <a:rPr lang="ru-RU" sz="1800" dirty="0" smtClean="0">
                <a:solidFill>
                  <a:srgbClr val="FBFBFF"/>
                </a:solidFill>
                <a:effectLst/>
                <a:latin typeface="Times New Roman" pitchFamily="18" charset="0"/>
                <a:cs typeface="Times New Roman" pitchFamily="18" charset="0"/>
              </a:rPr>
              <a:t>65 </a:t>
            </a:r>
            <a:r>
              <a:rPr lang="ru-RU" sz="1800" dirty="0" err="1">
                <a:solidFill>
                  <a:srgbClr val="FBFBFF"/>
                </a:solidFill>
                <a:effectLst/>
                <a:latin typeface="Times New Roman" pitchFamily="18" charset="0"/>
                <a:cs typeface="Times New Roman" pitchFamily="18" charset="0"/>
              </a:rPr>
              <a:t>газодымозащитников</a:t>
            </a:r>
            <a:r>
              <a:rPr lang="ru-RU" sz="1800" dirty="0">
                <a:solidFill>
                  <a:srgbClr val="FBFBFF"/>
                </a:solidFill>
                <a:effectLst/>
                <a:latin typeface="Times New Roman" pitchFamily="18" charset="0"/>
                <a:cs typeface="Times New Roman" pitchFamily="18" charset="0"/>
              </a:rPr>
              <a:t> КГКУ «ЦОД». </a:t>
            </a:r>
          </a:p>
          <a:p>
            <a:pPr marL="0" indent="0" algn="ctr">
              <a:lnSpc>
                <a:spcPct val="100000"/>
              </a:lnSpc>
              <a:spcBef>
                <a:spcPts val="0"/>
              </a:spcBef>
              <a:buNone/>
            </a:pPr>
            <a:r>
              <a:rPr lang="ru-RU" sz="1800" dirty="0">
                <a:solidFill>
                  <a:srgbClr val="FBFBFF"/>
                </a:solidFill>
                <a:effectLst/>
                <a:latin typeface="Times New Roman" pitchFamily="18" charset="0"/>
                <a:cs typeface="Times New Roman" pitchFamily="18" charset="0"/>
              </a:rPr>
              <a:t>На право работы в средствах индивидуальной защиты органов дыхания и зрения в непригодной для дыхания среде в пожарно-спасательной части с. Каменское создана </a:t>
            </a:r>
            <a:r>
              <a:rPr lang="ru-RU" sz="1800" dirty="0" err="1">
                <a:solidFill>
                  <a:srgbClr val="FBFBFF"/>
                </a:solidFill>
                <a:effectLst/>
                <a:latin typeface="Times New Roman" pitchFamily="18" charset="0"/>
                <a:cs typeface="Times New Roman" pitchFamily="18" charset="0"/>
              </a:rPr>
              <a:t>газодымозащитная</a:t>
            </a:r>
            <a:r>
              <a:rPr lang="ru-RU" sz="1800" dirty="0">
                <a:solidFill>
                  <a:srgbClr val="FBFBFF"/>
                </a:solidFill>
                <a:effectLst/>
                <a:latin typeface="Times New Roman" pitchFamily="18" charset="0"/>
                <a:cs typeface="Times New Roman" pitchFamily="18" charset="0"/>
              </a:rPr>
              <a:t> служба и проведена первичная аттестация.</a:t>
            </a:r>
          </a:p>
          <a:p>
            <a:pPr marL="0" indent="0">
              <a:lnSpc>
                <a:spcPct val="100000"/>
              </a:lnSpc>
              <a:spcBef>
                <a:spcPts val="0"/>
              </a:spcBef>
              <a:buNone/>
            </a:pPr>
            <a:endParaRPr lang="ru-RU" sz="1800" dirty="0">
              <a:solidFill>
                <a:srgbClr val="FBFBFF"/>
              </a:solidFill>
              <a:effectLst/>
              <a:latin typeface="Times New Roman" pitchFamily="18" charset="0"/>
              <a:cs typeface="Times New Roman" pitchFamily="18" charset="0"/>
            </a:endParaRPr>
          </a:p>
        </p:txBody>
      </p:sp>
      <p:sp>
        <p:nvSpPr>
          <p:cNvPr id="3" name="Заголовок 2"/>
          <p:cNvSpPr>
            <a:spLocks noGrp="1"/>
          </p:cNvSpPr>
          <p:nvPr>
            <p:ph type="title"/>
          </p:nvPr>
        </p:nvSpPr>
        <p:spPr>
          <a:xfrm>
            <a:off x="0" y="0"/>
            <a:ext cx="9144000" cy="739302"/>
          </a:xfrm>
        </p:spPr>
        <p:txBody>
          <a:bodyPr>
            <a:normAutofit/>
          </a:bodyPr>
          <a:lstStyle/>
          <a:p>
            <a:pPr algn="ctr"/>
            <a:r>
              <a:rPr lang="ru-RU" sz="2400" dirty="0">
                <a:solidFill>
                  <a:srgbClr val="F3F7FE"/>
                </a:solidFill>
                <a:effectLst>
                  <a:glow rad="228600">
                    <a:schemeClr val="accent1">
                      <a:satMod val="175000"/>
                      <a:alpha val="40000"/>
                    </a:schemeClr>
                  </a:glow>
                </a:effectLst>
                <a:latin typeface="Times New Roman" pitchFamily="18" charset="0"/>
                <a:cs typeface="Times New Roman" pitchFamily="18" charset="0"/>
              </a:rPr>
              <a:t>РАЗВИТИЕ ГАЗОДЫМОЗАЩИТНОЙ СЛУЖБЫ</a:t>
            </a:r>
          </a:p>
        </p:txBody>
      </p:sp>
      <p:pic>
        <p:nvPicPr>
          <p:cNvPr id="5" name="Picture 4" descr="G:\ClipArt\Эмблемы, символика\Эмблема-ЦОД-все.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44616" y="4457617"/>
            <a:ext cx="632184" cy="618386"/>
          </a:xfrm>
          <a:prstGeom prst="rect">
            <a:avLst/>
          </a:prstGeom>
          <a:noFill/>
          <a:effectLst>
            <a:glow rad="2286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4989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ubtitle 2"/>
          <p:cNvSpPr txBox="1">
            <a:spLocks/>
          </p:cNvSpPr>
          <p:nvPr/>
        </p:nvSpPr>
        <p:spPr>
          <a:xfrm>
            <a:off x="198304" y="605642"/>
            <a:ext cx="8724808" cy="40214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ru-RU" sz="1600" dirty="0">
                <a:solidFill>
                  <a:srgbClr val="FBFBFF"/>
                </a:solidFill>
                <a:effectLst/>
                <a:latin typeface="Times New Roman" pitchFamily="18" charset="0"/>
                <a:cs typeface="Times New Roman" pitchFamily="18" charset="0"/>
              </a:rPr>
              <a:t>В Единой информационной системе в сфере закупок (ЕИС) было размещено 361 извещение об осуществлении закупок на сумму 359 млн. руб.</a:t>
            </a:r>
          </a:p>
          <a:p>
            <a:pPr marL="0" indent="0" algn="ctr">
              <a:spcBef>
                <a:spcPts val="0"/>
              </a:spcBef>
              <a:buNone/>
            </a:pPr>
            <a:r>
              <a:rPr lang="ru-RU" sz="1600" dirty="0">
                <a:solidFill>
                  <a:srgbClr val="FBFBFF"/>
                </a:solidFill>
                <a:effectLst/>
                <a:latin typeface="Times New Roman" pitchFamily="18" charset="0"/>
                <a:cs typeface="Times New Roman" pitchFamily="18" charset="0"/>
              </a:rPr>
              <a:t>Было заключено 315 государственных контрактов на сумму 272 млн. руб.</a:t>
            </a:r>
          </a:p>
          <a:p>
            <a:pPr marL="0" indent="0" algn="ctr">
              <a:spcBef>
                <a:spcPts val="0"/>
              </a:spcBef>
              <a:buNone/>
            </a:pPr>
            <a:r>
              <a:rPr lang="ru-RU" sz="1600" dirty="0">
                <a:solidFill>
                  <a:srgbClr val="FBFBFF"/>
                </a:solidFill>
                <a:effectLst/>
                <a:latin typeface="Times New Roman" pitchFamily="18" charset="0"/>
                <a:cs typeface="Times New Roman" pitchFamily="18" charset="0"/>
              </a:rPr>
              <a:t>На 2019 год доведено лимитов бюджетных обязательств на 229 млн. рублей.</a:t>
            </a:r>
          </a:p>
          <a:p>
            <a:pPr marL="0" indent="0" algn="ctr">
              <a:spcBef>
                <a:spcPts val="0"/>
              </a:spcBef>
              <a:buNone/>
            </a:pPr>
            <a:r>
              <a:rPr lang="ru-RU" sz="1600" dirty="0">
                <a:solidFill>
                  <a:srgbClr val="FBFBFF"/>
                </a:solidFill>
                <a:effectLst/>
                <a:latin typeface="Times New Roman" pitchFamily="18" charset="0"/>
                <a:cs typeface="Times New Roman" pitchFamily="18" charset="0"/>
              </a:rPr>
              <a:t>На освоение финансирования, выделенного для нужд Учреждения на 2020 год, уже только в ноябре-декабре 2019 года осуществлено 24 процедуры закупок конкурентными способами (в </a:t>
            </a:r>
            <a:r>
              <a:rPr lang="ru-RU" sz="1600" dirty="0" err="1">
                <a:solidFill>
                  <a:srgbClr val="FBFBFF"/>
                </a:solidFill>
                <a:effectLst/>
                <a:latin typeface="Times New Roman" pitchFamily="18" charset="0"/>
                <a:cs typeface="Times New Roman" pitchFamily="18" charset="0"/>
              </a:rPr>
              <a:t>т.ч</a:t>
            </a:r>
            <a:r>
              <a:rPr lang="ru-RU" sz="1600" dirty="0">
                <a:solidFill>
                  <a:srgbClr val="FBFBFF"/>
                </a:solidFill>
                <a:effectLst/>
                <a:latin typeface="Times New Roman" pitchFamily="18" charset="0"/>
                <a:cs typeface="Times New Roman" pitchFamily="18" charset="0"/>
              </a:rPr>
              <a:t>. путем проведения электронных аукционов – 12 и запросов котировок – 12).</a:t>
            </a:r>
          </a:p>
        </p:txBody>
      </p:sp>
      <p:sp>
        <p:nvSpPr>
          <p:cNvPr id="7" name="Заголовок 2"/>
          <p:cNvSpPr>
            <a:spLocks noGrp="1"/>
          </p:cNvSpPr>
          <p:nvPr>
            <p:ph type="title"/>
          </p:nvPr>
        </p:nvSpPr>
        <p:spPr>
          <a:xfrm>
            <a:off x="0" y="3"/>
            <a:ext cx="9144000" cy="761999"/>
          </a:xfrm>
        </p:spPr>
        <p:txBody>
          <a:bodyPr>
            <a:normAutofit/>
          </a:bodyPr>
          <a:lstStyle/>
          <a:p>
            <a:pPr algn="ctr"/>
            <a:r>
              <a:rPr lang="ru-RU" sz="2400" dirty="0" smtClean="0">
                <a:solidFill>
                  <a:srgbClr val="F3F7FE"/>
                </a:solidFill>
                <a:effectLst>
                  <a:glow rad="228600">
                    <a:schemeClr val="accent1">
                      <a:satMod val="175000"/>
                      <a:alpha val="40000"/>
                    </a:schemeClr>
                  </a:glow>
                </a:effectLst>
                <a:latin typeface="Times New Roman" pitchFamily="18" charset="0"/>
                <a:cs typeface="Times New Roman" pitchFamily="18" charset="0"/>
              </a:rPr>
              <a:t>ЗАКУПКИ</a:t>
            </a:r>
            <a:endParaRPr lang="ru-RU" sz="2400" dirty="0">
              <a:solidFill>
                <a:srgbClr val="F3F7FE"/>
              </a:solidFill>
              <a:effectLst>
                <a:glow rad="228600">
                  <a:schemeClr val="accent1">
                    <a:satMod val="175000"/>
                    <a:alpha val="40000"/>
                  </a:schemeClr>
                </a:glow>
              </a:effectLst>
              <a:latin typeface="Times New Roman" pitchFamily="18" charset="0"/>
              <a:cs typeface="Times New Roman" pitchFamily="18" charset="0"/>
            </a:endParaRPr>
          </a:p>
        </p:txBody>
      </p:sp>
      <p:pic>
        <p:nvPicPr>
          <p:cNvPr id="8" name="Picture 4" descr="G:\ClipArt\Эмблемы, символика\Эмблема-ЦОД-все.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44616" y="4457617"/>
            <a:ext cx="632184" cy="618386"/>
          </a:xfrm>
          <a:prstGeom prst="rect">
            <a:avLst/>
          </a:prstGeom>
          <a:noFill/>
          <a:effectLst>
            <a:glow rad="2286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6" name="Picture 2" descr="\\192.168.100.5\press\Фото\2018\2018_12_07_Мобильная котельная\DSC_07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33082" y="2616363"/>
            <a:ext cx="2872804" cy="1708462"/>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9" name="Picture 3" descr="\\192.168.100.5\press\Фото\2018\2018_06_20-21_АЦЛ-17\DSC_005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079594" y="2627642"/>
            <a:ext cx="2811439" cy="1685903"/>
          </a:xfrm>
          <a:prstGeom prst="rect">
            <a:avLst/>
          </a:prstGeom>
          <a:noFill/>
          <a:effectLst>
            <a:glow rad="2286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8643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ubtitle 2"/>
          <p:cNvSpPr txBox="1">
            <a:spLocks/>
          </p:cNvSpPr>
          <p:nvPr/>
        </p:nvSpPr>
        <p:spPr>
          <a:xfrm>
            <a:off x="198304" y="665018"/>
            <a:ext cx="8724808" cy="39620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ru-RU" sz="1600" dirty="0">
                <a:solidFill>
                  <a:srgbClr val="FBFBFF"/>
                </a:solidFill>
                <a:effectLst/>
                <a:latin typeface="Times New Roman" pitchFamily="18" charset="0"/>
                <a:cs typeface="Times New Roman" pitchFamily="18" charset="0"/>
              </a:rPr>
              <a:t>В целях повышения безопасности жизнедеятельности и уровня защищённости населения от ЧС, пожаров и происшествий на водных объектах КГКУ «ЦОД» осуществляет выполнение мероприятий в рамках государственной программы Камчатского края «Безопасная Камчатка». </a:t>
            </a:r>
          </a:p>
          <a:p>
            <a:pPr marL="0" indent="0" algn="ctr">
              <a:lnSpc>
                <a:spcPct val="100000"/>
              </a:lnSpc>
              <a:spcBef>
                <a:spcPts val="0"/>
              </a:spcBef>
              <a:buNone/>
            </a:pPr>
            <a:r>
              <a:rPr lang="ru-RU" sz="1600" dirty="0">
                <a:solidFill>
                  <a:srgbClr val="FBFBFF"/>
                </a:solidFill>
                <a:effectLst/>
                <a:latin typeface="Times New Roman" pitchFamily="18" charset="0"/>
                <a:cs typeface="Times New Roman" pitchFamily="18" charset="0"/>
              </a:rPr>
              <a:t>Общий объем финансирования на реализацию основных мероприятий подпрограммы «Защита населения и территории Камчатского края от чрезвычайных ситуаций, обеспечение пожарной безопасности и развитие гражданской обороны» в 2019 году составил около 1,158 </a:t>
            </a:r>
            <a:r>
              <a:rPr lang="ru-RU" sz="1600" dirty="0" err="1">
                <a:solidFill>
                  <a:srgbClr val="FBFBFF"/>
                </a:solidFill>
                <a:effectLst/>
                <a:latin typeface="Times New Roman" pitchFamily="18" charset="0"/>
                <a:cs typeface="Times New Roman" pitchFamily="18" charset="0"/>
              </a:rPr>
              <a:t>млрд.руб</a:t>
            </a:r>
            <a:r>
              <a:rPr lang="ru-RU" sz="1600" dirty="0">
                <a:solidFill>
                  <a:srgbClr val="FBFBFF"/>
                </a:solidFill>
                <a:effectLst/>
                <a:latin typeface="Times New Roman" pitchFamily="18" charset="0"/>
                <a:cs typeface="Times New Roman" pitchFamily="18" charset="0"/>
              </a:rPr>
              <a:t>. </a:t>
            </a:r>
          </a:p>
          <a:p>
            <a:pPr marL="0" indent="0" algn="ctr">
              <a:lnSpc>
                <a:spcPct val="100000"/>
              </a:lnSpc>
              <a:spcBef>
                <a:spcPts val="0"/>
              </a:spcBef>
              <a:buNone/>
            </a:pPr>
            <a:r>
              <a:rPr lang="ru-RU" sz="1600" dirty="0">
                <a:solidFill>
                  <a:srgbClr val="FBFBFF"/>
                </a:solidFill>
                <a:effectLst/>
                <a:latin typeface="Times New Roman" pitchFamily="18" charset="0"/>
                <a:cs typeface="Times New Roman" pitchFamily="18" charset="0"/>
              </a:rPr>
              <a:t>Результатами реализации данных мероприятий в 2019 году явилось: </a:t>
            </a:r>
          </a:p>
          <a:p>
            <a:pPr marL="0" indent="0" algn="ctr">
              <a:lnSpc>
                <a:spcPct val="100000"/>
              </a:lnSpc>
              <a:spcBef>
                <a:spcPts val="0"/>
              </a:spcBef>
              <a:buNone/>
            </a:pPr>
            <a:r>
              <a:rPr lang="ru-RU" sz="1600" dirty="0">
                <a:solidFill>
                  <a:srgbClr val="FBFBFF"/>
                </a:solidFill>
                <a:effectLst/>
                <a:latin typeface="Times New Roman" pitchFamily="18" charset="0"/>
                <a:cs typeface="Times New Roman" pitchFamily="18" charset="0"/>
              </a:rPr>
              <a:t>- снижение травматизма и материального ущерба от ЧС;</a:t>
            </a:r>
          </a:p>
          <a:p>
            <a:pPr marL="0" indent="0" algn="ctr">
              <a:lnSpc>
                <a:spcPct val="100000"/>
              </a:lnSpc>
              <a:spcBef>
                <a:spcPts val="0"/>
              </a:spcBef>
              <a:buNone/>
            </a:pPr>
            <a:r>
              <a:rPr lang="ru-RU" sz="1600" dirty="0">
                <a:solidFill>
                  <a:srgbClr val="FBFBFF"/>
                </a:solidFill>
                <a:effectLst/>
                <a:latin typeface="Times New Roman" pitchFamily="18" charset="0"/>
                <a:cs typeface="Times New Roman" pitchFamily="18" charset="0"/>
              </a:rPr>
              <a:t>- повышение пожарной безопасности объектов социальной сферы;</a:t>
            </a:r>
          </a:p>
          <a:p>
            <a:pPr marL="0" indent="0" algn="ctr">
              <a:lnSpc>
                <a:spcPct val="100000"/>
              </a:lnSpc>
              <a:spcBef>
                <a:spcPts val="0"/>
              </a:spcBef>
              <a:buNone/>
            </a:pPr>
            <a:r>
              <a:rPr lang="ru-RU" sz="1600" dirty="0">
                <a:solidFill>
                  <a:srgbClr val="FBFBFF"/>
                </a:solidFill>
                <a:effectLst/>
                <a:latin typeface="Times New Roman" pitchFamily="18" charset="0"/>
                <a:cs typeface="Times New Roman" pitchFamily="18" charset="0"/>
              </a:rPr>
              <a:t>- поддержание номенклатуры и объемов средств индивидуальной защиты для населения, накопленных в краевом резерве материальных ресурсов;</a:t>
            </a:r>
          </a:p>
          <a:p>
            <a:pPr marL="0" indent="0" algn="ctr">
              <a:lnSpc>
                <a:spcPct val="100000"/>
              </a:lnSpc>
              <a:spcBef>
                <a:spcPts val="0"/>
              </a:spcBef>
              <a:buNone/>
            </a:pPr>
            <a:r>
              <a:rPr lang="ru-RU" sz="1600" dirty="0">
                <a:solidFill>
                  <a:srgbClr val="FBFBFF"/>
                </a:solidFill>
                <a:effectLst/>
                <a:latin typeface="Times New Roman" pitchFamily="18" charset="0"/>
                <a:cs typeface="Times New Roman" pitchFamily="18" charset="0"/>
              </a:rPr>
              <a:t>- повышение информированности населения Камчатского края;</a:t>
            </a:r>
          </a:p>
          <a:p>
            <a:pPr marL="0" indent="0" algn="ctr">
              <a:lnSpc>
                <a:spcPct val="100000"/>
              </a:lnSpc>
              <a:spcBef>
                <a:spcPts val="0"/>
              </a:spcBef>
              <a:buNone/>
            </a:pPr>
            <a:r>
              <a:rPr lang="ru-RU" sz="1600" dirty="0">
                <a:solidFill>
                  <a:srgbClr val="FBFBFF"/>
                </a:solidFill>
                <a:effectLst/>
                <a:latin typeface="Times New Roman" pitchFamily="18" charset="0"/>
                <a:cs typeface="Times New Roman" pitchFamily="18" charset="0"/>
              </a:rPr>
              <a:t>- повышение уровня подготовки населения в области ГО, предупреждения и ликвидации ЧС и совершенствование системы управления ГО.</a:t>
            </a:r>
          </a:p>
        </p:txBody>
      </p:sp>
      <p:sp>
        <p:nvSpPr>
          <p:cNvPr id="9" name="Заголовок 2"/>
          <p:cNvSpPr>
            <a:spLocks noGrp="1"/>
          </p:cNvSpPr>
          <p:nvPr>
            <p:ph type="title"/>
          </p:nvPr>
        </p:nvSpPr>
        <p:spPr>
          <a:xfrm>
            <a:off x="0" y="2"/>
            <a:ext cx="9144000" cy="885825"/>
          </a:xfrm>
        </p:spPr>
        <p:txBody>
          <a:bodyPr>
            <a:normAutofit/>
          </a:bodyPr>
          <a:lstStyle/>
          <a:p>
            <a:pPr algn="ctr"/>
            <a:r>
              <a:rPr lang="ru-RU" sz="2400" dirty="0" smtClean="0">
                <a:solidFill>
                  <a:srgbClr val="F3F7FE"/>
                </a:solidFill>
                <a:effectLst>
                  <a:glow rad="228600">
                    <a:schemeClr val="accent1">
                      <a:satMod val="175000"/>
                      <a:alpha val="40000"/>
                    </a:schemeClr>
                  </a:glow>
                </a:effectLst>
                <a:latin typeface="Times New Roman" pitchFamily="18" charset="0"/>
                <a:cs typeface="Times New Roman" pitchFamily="18" charset="0"/>
              </a:rPr>
              <a:t>МЕРОПРИЯТИЯ ПО БЕЗОПАСНОСТИ ЖИЗНЕДЕЯТЕЛЬНОСТИ </a:t>
            </a:r>
            <a:endParaRPr lang="ru-RU" sz="2400" dirty="0">
              <a:solidFill>
                <a:srgbClr val="F3F7FE"/>
              </a:solidFill>
              <a:effectLst>
                <a:glow rad="228600">
                  <a:schemeClr val="accent1">
                    <a:satMod val="175000"/>
                    <a:alpha val="40000"/>
                  </a:schemeClr>
                </a:glow>
              </a:effectLst>
              <a:latin typeface="Times New Roman" pitchFamily="18" charset="0"/>
              <a:cs typeface="Times New Roman" pitchFamily="18" charset="0"/>
            </a:endParaRPr>
          </a:p>
        </p:txBody>
      </p:sp>
      <p:pic>
        <p:nvPicPr>
          <p:cNvPr id="10" name="Picture 4" descr="G:\ClipArt\Эмблемы, символика\Эмблема-ЦОД-все.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44616" y="4457617"/>
            <a:ext cx="632184" cy="618386"/>
          </a:xfrm>
          <a:prstGeom prst="rect">
            <a:avLst/>
          </a:prstGeom>
          <a:noFill/>
          <a:effectLst>
            <a:glow rad="2286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6321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ubtitle 2"/>
          <p:cNvSpPr txBox="1">
            <a:spLocks/>
          </p:cNvSpPr>
          <p:nvPr/>
        </p:nvSpPr>
        <p:spPr>
          <a:xfrm>
            <a:off x="914401" y="676275"/>
            <a:ext cx="7591424" cy="39508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buNone/>
            </a:pPr>
            <a:r>
              <a:rPr lang="ru-RU" sz="1600" dirty="0">
                <a:solidFill>
                  <a:srgbClr val="FBFBFF"/>
                </a:solidFill>
                <a:effectLst/>
                <a:latin typeface="Times New Roman" pitchFamily="18" charset="0"/>
                <a:cs typeface="Times New Roman" pitchFamily="18" charset="0"/>
              </a:rPr>
              <a:t>С целью контроля за деятельностью учреждения, расходованием финансовых средств, правильностью использования материально-технических средств </a:t>
            </a:r>
            <a:endParaRPr lang="ru-RU" sz="1600" dirty="0" smtClean="0">
              <a:solidFill>
                <a:srgbClr val="FBFBFF"/>
              </a:solidFill>
              <a:effectLst/>
              <a:latin typeface="Times New Roman" pitchFamily="18" charset="0"/>
              <a:cs typeface="Times New Roman" pitchFamily="18" charset="0"/>
            </a:endParaRPr>
          </a:p>
          <a:p>
            <a:pPr marL="0" indent="0" algn="ctr">
              <a:lnSpc>
                <a:spcPct val="120000"/>
              </a:lnSpc>
              <a:spcBef>
                <a:spcPts val="0"/>
              </a:spcBef>
              <a:buNone/>
            </a:pPr>
            <a:r>
              <a:rPr lang="ru-RU" sz="1600" dirty="0" smtClean="0">
                <a:solidFill>
                  <a:srgbClr val="FBFBFF"/>
                </a:solidFill>
                <a:effectLst/>
                <a:latin typeface="Times New Roman" pitchFamily="18" charset="0"/>
                <a:cs typeface="Times New Roman" pitchFamily="18" charset="0"/>
              </a:rPr>
              <a:t>в </a:t>
            </a:r>
            <a:r>
              <a:rPr lang="ru-RU" sz="1600" dirty="0">
                <a:solidFill>
                  <a:srgbClr val="FBFBFF"/>
                </a:solidFill>
                <a:effectLst/>
                <a:latin typeface="Times New Roman" pitchFamily="18" charset="0"/>
                <a:cs typeface="Times New Roman" pitchFamily="18" charset="0"/>
              </a:rPr>
              <a:t>2019 году проведены проверки:</a:t>
            </a:r>
          </a:p>
          <a:p>
            <a:pPr marL="0" indent="0" algn="ctr">
              <a:lnSpc>
                <a:spcPct val="120000"/>
              </a:lnSpc>
              <a:spcBef>
                <a:spcPts val="1200"/>
              </a:spcBef>
              <a:buNone/>
            </a:pPr>
            <a:r>
              <a:rPr lang="ru-RU" sz="1600" dirty="0">
                <a:solidFill>
                  <a:srgbClr val="FBFBFF"/>
                </a:solidFill>
                <a:effectLst/>
                <a:latin typeface="Times New Roman" pitchFamily="18" charset="0"/>
                <a:cs typeface="Times New Roman" pitchFamily="18" charset="0"/>
              </a:rPr>
              <a:t>- Государственной инспекцией по контролю в сфере закупок Камчатского края;</a:t>
            </a:r>
          </a:p>
          <a:p>
            <a:pPr marL="0" indent="0" algn="ctr">
              <a:lnSpc>
                <a:spcPct val="120000"/>
              </a:lnSpc>
              <a:spcBef>
                <a:spcPts val="0"/>
              </a:spcBef>
              <a:buNone/>
            </a:pPr>
            <a:r>
              <a:rPr lang="ru-RU" sz="1600" dirty="0">
                <a:solidFill>
                  <a:srgbClr val="FBFBFF"/>
                </a:solidFill>
                <a:effectLst/>
                <a:latin typeface="Times New Roman" pitchFamily="18" charset="0"/>
                <a:cs typeface="Times New Roman" pitchFamily="18" charset="0"/>
              </a:rPr>
              <a:t>- Отделом надзорной деятельности и профилактической работы по </a:t>
            </a:r>
            <a:r>
              <a:rPr lang="ru-RU" sz="1600" dirty="0" err="1" smtClean="0">
                <a:solidFill>
                  <a:srgbClr val="FBFBFF"/>
                </a:solidFill>
                <a:effectLst/>
                <a:latin typeface="Times New Roman" pitchFamily="18" charset="0"/>
                <a:cs typeface="Times New Roman" pitchFamily="18" charset="0"/>
              </a:rPr>
              <a:t>Елизовскому</a:t>
            </a:r>
            <a:r>
              <a:rPr lang="ru-RU" sz="1600" dirty="0" smtClean="0">
                <a:solidFill>
                  <a:srgbClr val="FBFBFF"/>
                </a:solidFill>
                <a:effectLst/>
                <a:latin typeface="Times New Roman" pitchFamily="18" charset="0"/>
                <a:cs typeface="Times New Roman" pitchFamily="18" charset="0"/>
              </a:rPr>
              <a:t> МР;</a:t>
            </a:r>
            <a:endParaRPr lang="ru-RU" sz="1600" dirty="0">
              <a:solidFill>
                <a:srgbClr val="FBFBFF"/>
              </a:solidFill>
              <a:effectLst/>
              <a:latin typeface="Times New Roman" pitchFamily="18" charset="0"/>
              <a:cs typeface="Times New Roman" pitchFamily="18" charset="0"/>
            </a:endParaRPr>
          </a:p>
          <a:p>
            <a:pPr marL="0" indent="0" algn="ctr">
              <a:lnSpc>
                <a:spcPct val="120000"/>
              </a:lnSpc>
              <a:spcBef>
                <a:spcPts val="0"/>
              </a:spcBef>
              <a:buNone/>
            </a:pPr>
            <a:r>
              <a:rPr lang="ru-RU" sz="1600" dirty="0">
                <a:solidFill>
                  <a:srgbClr val="FBFBFF"/>
                </a:solidFill>
                <a:effectLst/>
                <a:latin typeface="Times New Roman" pitchFamily="18" charset="0"/>
                <a:cs typeface="Times New Roman" pitchFamily="18" charset="0"/>
              </a:rPr>
              <a:t>- Министерством имущественных и земельных отношений Камчатского края;</a:t>
            </a:r>
          </a:p>
          <a:p>
            <a:pPr marL="0" indent="0" algn="ctr">
              <a:lnSpc>
                <a:spcPct val="120000"/>
              </a:lnSpc>
              <a:spcBef>
                <a:spcPts val="0"/>
              </a:spcBef>
              <a:buNone/>
            </a:pPr>
            <a:r>
              <a:rPr lang="ru-RU" sz="1600" dirty="0">
                <a:solidFill>
                  <a:srgbClr val="FBFBFF"/>
                </a:solidFill>
                <a:effectLst/>
                <a:latin typeface="Times New Roman" pitchFamily="18" charset="0"/>
                <a:cs typeface="Times New Roman" pitchFamily="18" charset="0"/>
              </a:rPr>
              <a:t>- Управлением «</a:t>
            </a:r>
            <a:r>
              <a:rPr lang="ru-RU" sz="1600" dirty="0" err="1">
                <a:solidFill>
                  <a:srgbClr val="FBFBFF"/>
                </a:solidFill>
                <a:effectLst/>
                <a:latin typeface="Times New Roman" pitchFamily="18" charset="0"/>
                <a:cs typeface="Times New Roman" pitchFamily="18" charset="0"/>
              </a:rPr>
              <a:t>Росприроднадзора</a:t>
            </a:r>
            <a:r>
              <a:rPr lang="ru-RU" sz="1600" dirty="0">
                <a:solidFill>
                  <a:srgbClr val="FBFBFF"/>
                </a:solidFill>
                <a:effectLst/>
                <a:latin typeface="Times New Roman" pitchFamily="18" charset="0"/>
                <a:cs typeface="Times New Roman" pitchFamily="18" charset="0"/>
              </a:rPr>
              <a:t>» по Камчатскому краю; </a:t>
            </a:r>
          </a:p>
          <a:p>
            <a:pPr marL="0" indent="0" algn="ctr">
              <a:lnSpc>
                <a:spcPct val="120000"/>
              </a:lnSpc>
              <a:spcBef>
                <a:spcPts val="0"/>
              </a:spcBef>
              <a:buNone/>
            </a:pPr>
            <a:r>
              <a:rPr lang="ru-RU" sz="1600" dirty="0">
                <a:solidFill>
                  <a:srgbClr val="FBFBFF"/>
                </a:solidFill>
                <a:effectLst/>
                <a:latin typeface="Times New Roman" pitchFamily="18" charset="0"/>
                <a:cs typeface="Times New Roman" pitchFamily="18" charset="0"/>
              </a:rPr>
              <a:t>- Прокуратурой города Петропавловска-Камчатского.</a:t>
            </a:r>
          </a:p>
          <a:p>
            <a:pPr marL="0" indent="0" algn="ctr">
              <a:lnSpc>
                <a:spcPct val="120000"/>
              </a:lnSpc>
              <a:spcBef>
                <a:spcPts val="1200"/>
              </a:spcBef>
              <a:buNone/>
            </a:pPr>
            <a:r>
              <a:rPr lang="ru-RU" sz="1600" dirty="0">
                <a:solidFill>
                  <a:srgbClr val="FBFBFF"/>
                </a:solidFill>
                <a:effectLst/>
                <a:latin typeface="Times New Roman" pitchFamily="18" charset="0"/>
                <a:cs typeface="Times New Roman" pitchFamily="18" charset="0"/>
              </a:rPr>
              <a:t>Существенных недостатков выявлено не было, </a:t>
            </a:r>
            <a:endParaRPr lang="ru-RU" sz="1600" dirty="0" smtClean="0">
              <a:solidFill>
                <a:srgbClr val="FBFBFF"/>
              </a:solidFill>
              <a:effectLst/>
              <a:latin typeface="Times New Roman" pitchFamily="18" charset="0"/>
              <a:cs typeface="Times New Roman" pitchFamily="18" charset="0"/>
            </a:endParaRPr>
          </a:p>
          <a:p>
            <a:pPr marL="0" indent="0" algn="ctr">
              <a:lnSpc>
                <a:spcPct val="120000"/>
              </a:lnSpc>
              <a:spcBef>
                <a:spcPts val="0"/>
              </a:spcBef>
              <a:buNone/>
            </a:pPr>
            <a:r>
              <a:rPr lang="ru-RU" sz="1600" dirty="0" smtClean="0">
                <a:solidFill>
                  <a:srgbClr val="FBFBFF"/>
                </a:solidFill>
                <a:effectLst/>
                <a:latin typeface="Times New Roman" pitchFamily="18" charset="0"/>
                <a:cs typeface="Times New Roman" pitchFamily="18" charset="0"/>
              </a:rPr>
              <a:t>требования </a:t>
            </a:r>
            <a:r>
              <a:rPr lang="ru-RU" sz="1600" dirty="0">
                <a:solidFill>
                  <a:srgbClr val="FBFBFF"/>
                </a:solidFill>
                <a:effectLst/>
                <a:latin typeface="Times New Roman" pitchFamily="18" charset="0"/>
                <a:cs typeface="Times New Roman" pitchFamily="18" charset="0"/>
              </a:rPr>
              <a:t>предписаний выполнены в полном объеме.</a:t>
            </a:r>
          </a:p>
        </p:txBody>
      </p:sp>
      <p:pic>
        <p:nvPicPr>
          <p:cNvPr id="6" name="Picture 4" descr="G:\ClipArt\Эмблемы, символика\Эмблема-ЦОД-все.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44616" y="4457617"/>
            <a:ext cx="632184" cy="618386"/>
          </a:xfrm>
          <a:prstGeom prst="rect">
            <a:avLst/>
          </a:prstGeom>
          <a:noFill/>
          <a:effectLst>
            <a:glow rad="2286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sp>
        <p:nvSpPr>
          <p:cNvPr id="4" name="Заголовок 2"/>
          <p:cNvSpPr>
            <a:spLocks noGrp="1"/>
          </p:cNvSpPr>
          <p:nvPr>
            <p:ph type="title"/>
          </p:nvPr>
        </p:nvSpPr>
        <p:spPr>
          <a:xfrm>
            <a:off x="0" y="2"/>
            <a:ext cx="9144000" cy="752475"/>
          </a:xfrm>
        </p:spPr>
        <p:txBody>
          <a:bodyPr>
            <a:normAutofit/>
          </a:bodyPr>
          <a:lstStyle/>
          <a:p>
            <a:pPr algn="ctr"/>
            <a:r>
              <a:rPr lang="ru-RU" sz="2400" dirty="0">
                <a:solidFill>
                  <a:srgbClr val="F3F7FE"/>
                </a:solidFill>
                <a:effectLst>
                  <a:glow rad="228600">
                    <a:schemeClr val="accent1">
                      <a:satMod val="175000"/>
                      <a:alpha val="40000"/>
                    </a:schemeClr>
                  </a:glow>
                </a:effectLst>
                <a:latin typeface="Times New Roman" pitchFamily="18" charset="0"/>
                <a:cs typeface="Times New Roman" pitchFamily="18" charset="0"/>
              </a:rPr>
              <a:t>ПРОВЕРКИ</a:t>
            </a:r>
          </a:p>
        </p:txBody>
      </p:sp>
    </p:spTree>
    <p:extLst>
      <p:ext uri="{BB962C8B-B14F-4D97-AF65-F5344CB8AC3E}">
        <p14:creationId xmlns:p14="http://schemas.microsoft.com/office/powerpoint/2010/main" val="2737301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ubtitle 2"/>
          <p:cNvSpPr txBox="1">
            <a:spLocks/>
          </p:cNvSpPr>
          <p:nvPr/>
        </p:nvSpPr>
        <p:spPr>
          <a:xfrm>
            <a:off x="198304" y="156993"/>
            <a:ext cx="8724808" cy="44700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buNone/>
            </a:pPr>
            <a:r>
              <a:rPr lang="ru-RU" sz="1800" dirty="0">
                <a:solidFill>
                  <a:srgbClr val="FBFBFF"/>
                </a:solidFill>
                <a:effectLst/>
                <a:latin typeface="Times New Roman" pitchFamily="18" charset="0"/>
                <a:cs typeface="Times New Roman" pitchFamily="18" charset="0"/>
              </a:rPr>
              <a:t>Для учреждения доведены объемы лимитов бюджетных обязательств на сумму </a:t>
            </a:r>
            <a:endParaRPr lang="ru-RU" sz="1800" dirty="0" smtClean="0">
              <a:solidFill>
                <a:srgbClr val="FBFBFF"/>
              </a:solidFill>
              <a:effectLst/>
              <a:latin typeface="Times New Roman" pitchFamily="18" charset="0"/>
              <a:cs typeface="Times New Roman" pitchFamily="18" charset="0"/>
            </a:endParaRPr>
          </a:p>
          <a:p>
            <a:pPr marL="0" indent="0" algn="ctr">
              <a:lnSpc>
                <a:spcPct val="120000"/>
              </a:lnSpc>
              <a:spcBef>
                <a:spcPts val="0"/>
              </a:spcBef>
              <a:buNone/>
            </a:pPr>
            <a:r>
              <a:rPr lang="ru-RU" sz="1800" dirty="0" smtClean="0">
                <a:solidFill>
                  <a:srgbClr val="FBFBFF"/>
                </a:solidFill>
                <a:effectLst/>
                <a:latin typeface="Times New Roman" pitchFamily="18" charset="0"/>
                <a:cs typeface="Times New Roman" pitchFamily="18" charset="0"/>
              </a:rPr>
              <a:t>1,158 </a:t>
            </a:r>
            <a:r>
              <a:rPr lang="ru-RU" sz="1800" dirty="0">
                <a:solidFill>
                  <a:srgbClr val="FBFBFF"/>
                </a:solidFill>
                <a:effectLst/>
                <a:latin typeface="Times New Roman" pitchFamily="18" charset="0"/>
                <a:cs typeface="Times New Roman" pitchFamily="18" charset="0"/>
              </a:rPr>
              <a:t>млрд. рублей, из них:</a:t>
            </a:r>
          </a:p>
          <a:p>
            <a:pPr marL="0" indent="0" algn="ctr">
              <a:lnSpc>
                <a:spcPct val="120000"/>
              </a:lnSpc>
              <a:spcBef>
                <a:spcPts val="0"/>
              </a:spcBef>
              <a:buNone/>
            </a:pPr>
            <a:r>
              <a:rPr lang="ru-RU" sz="1800" dirty="0">
                <a:solidFill>
                  <a:srgbClr val="FBFBFF"/>
                </a:solidFill>
                <a:effectLst/>
                <a:latin typeface="Times New Roman" pitchFamily="18" charset="0"/>
                <a:cs typeface="Times New Roman" pitchFamily="18" charset="0"/>
              </a:rPr>
              <a:t>- на оплату труда – 691,924 млн. руб.; </a:t>
            </a:r>
          </a:p>
          <a:p>
            <a:pPr algn="ctr">
              <a:lnSpc>
                <a:spcPct val="120000"/>
              </a:lnSpc>
              <a:spcBef>
                <a:spcPts val="0"/>
              </a:spcBef>
              <a:buFontTx/>
              <a:buChar char="-"/>
            </a:pPr>
            <a:r>
              <a:rPr lang="ru-RU" sz="1800" dirty="0" smtClean="0">
                <a:solidFill>
                  <a:srgbClr val="FBFBFF"/>
                </a:solidFill>
                <a:effectLst/>
                <a:latin typeface="Times New Roman" pitchFamily="18" charset="0"/>
                <a:cs typeface="Times New Roman" pitchFamily="18" charset="0"/>
              </a:rPr>
              <a:t>взносы </a:t>
            </a:r>
            <a:r>
              <a:rPr lang="ru-RU" sz="1800" dirty="0">
                <a:solidFill>
                  <a:srgbClr val="FBFBFF"/>
                </a:solidFill>
                <a:effectLst/>
                <a:latin typeface="Times New Roman" pitchFamily="18" charset="0"/>
                <a:cs typeface="Times New Roman" pitchFamily="18" charset="0"/>
              </a:rPr>
              <a:t>по обязательному социальному страхованию </a:t>
            </a:r>
            <a:endParaRPr lang="ru-RU" sz="1800" dirty="0" smtClean="0">
              <a:solidFill>
                <a:srgbClr val="FBFBFF"/>
              </a:solidFill>
              <a:effectLst/>
              <a:latin typeface="Times New Roman" pitchFamily="18" charset="0"/>
              <a:cs typeface="Times New Roman" pitchFamily="18" charset="0"/>
            </a:endParaRPr>
          </a:p>
          <a:p>
            <a:pPr algn="ctr">
              <a:lnSpc>
                <a:spcPct val="120000"/>
              </a:lnSpc>
              <a:spcBef>
                <a:spcPts val="0"/>
              </a:spcBef>
              <a:buFontTx/>
              <a:buChar char="-"/>
            </a:pPr>
            <a:r>
              <a:rPr lang="ru-RU" sz="1800" dirty="0" smtClean="0">
                <a:solidFill>
                  <a:srgbClr val="FBFBFF"/>
                </a:solidFill>
                <a:effectLst/>
                <a:latin typeface="Times New Roman" pitchFamily="18" charset="0"/>
                <a:cs typeface="Times New Roman" pitchFamily="18" charset="0"/>
              </a:rPr>
              <a:t>на </a:t>
            </a:r>
            <a:r>
              <a:rPr lang="ru-RU" sz="1800" dirty="0">
                <a:solidFill>
                  <a:srgbClr val="FBFBFF"/>
                </a:solidFill>
                <a:effectLst/>
                <a:latin typeface="Times New Roman" pitchFamily="18" charset="0"/>
                <a:cs typeface="Times New Roman" pitchFamily="18" charset="0"/>
              </a:rPr>
              <a:t>выплаты по оплате труда 204,624 млн. руб.;</a:t>
            </a:r>
          </a:p>
          <a:p>
            <a:pPr marL="0" indent="0" algn="ctr">
              <a:lnSpc>
                <a:spcPct val="120000"/>
              </a:lnSpc>
              <a:spcBef>
                <a:spcPts val="0"/>
              </a:spcBef>
              <a:buNone/>
            </a:pPr>
            <a:r>
              <a:rPr lang="ru-RU" sz="1800" dirty="0">
                <a:solidFill>
                  <a:srgbClr val="FBFBFF"/>
                </a:solidFill>
                <a:effectLst/>
                <a:latin typeface="Times New Roman" pitchFamily="18" charset="0"/>
                <a:cs typeface="Times New Roman" pitchFamily="18" charset="0"/>
              </a:rPr>
              <a:t>- прочие выплаты (проезд в отпуск, командировочные) – 24,675 млн. руб.;</a:t>
            </a:r>
          </a:p>
          <a:p>
            <a:pPr marL="0" indent="0" algn="ctr">
              <a:lnSpc>
                <a:spcPct val="120000"/>
              </a:lnSpc>
              <a:spcBef>
                <a:spcPts val="0"/>
              </a:spcBef>
              <a:buNone/>
            </a:pPr>
            <a:r>
              <a:rPr lang="ru-RU" sz="1800" dirty="0">
                <a:solidFill>
                  <a:srgbClr val="FBFBFF"/>
                </a:solidFill>
                <a:effectLst/>
                <a:latin typeface="Times New Roman" pitchFamily="18" charset="0"/>
                <a:cs typeface="Times New Roman" pitchFamily="18" charset="0"/>
              </a:rPr>
              <a:t>- на закупку и содержание имущества, оплату прочих услуг – 229 млн. руб.</a:t>
            </a:r>
          </a:p>
          <a:p>
            <a:pPr marL="0" indent="0" algn="ctr">
              <a:lnSpc>
                <a:spcPct val="120000"/>
              </a:lnSpc>
              <a:spcBef>
                <a:spcPts val="0"/>
              </a:spcBef>
              <a:buNone/>
            </a:pPr>
            <a:r>
              <a:rPr lang="ru-RU" sz="1800" dirty="0">
                <a:solidFill>
                  <a:srgbClr val="FBFBFF"/>
                </a:solidFill>
                <a:effectLst/>
                <a:latin typeface="Times New Roman" pitchFamily="18" charset="0"/>
                <a:cs typeface="Times New Roman" pitchFamily="18" charset="0"/>
              </a:rPr>
              <a:t>Освоение бюджетных средств будет осуществляться в соответствии с планом осуществления закупочной деятельности КГКУ «ЦОД» на 2020 год, в котором запланировано провести 204 конкурентных закупок на общую сумму около 135 млн. рублей, прочие конкурентные закупки будут планироваться и осуществляться Учреждением по мере доведения дополнительного финансирования и (или) полученной в результате осуществления закупочной деятельности экономии.</a:t>
            </a:r>
          </a:p>
        </p:txBody>
      </p:sp>
      <p:pic>
        <p:nvPicPr>
          <p:cNvPr id="6" name="Picture 4" descr="G:\ClipArt\Эмблемы, символика\Эмблема-ЦОД-все.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44616" y="4457617"/>
            <a:ext cx="632184" cy="618386"/>
          </a:xfrm>
          <a:prstGeom prst="rect">
            <a:avLst/>
          </a:prstGeom>
          <a:noFill/>
          <a:effectLst>
            <a:glow rad="2286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6554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198304" y="712695"/>
            <a:ext cx="8724808" cy="39143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buNone/>
            </a:pPr>
            <a:r>
              <a:rPr lang="ru-RU" sz="1800" dirty="0" smtClean="0">
                <a:solidFill>
                  <a:srgbClr val="FBFBFF"/>
                </a:solidFill>
                <a:latin typeface="Times New Roman" pitchFamily="18" charset="0"/>
                <a:cs typeface="Times New Roman" pitchFamily="18" charset="0"/>
              </a:rPr>
              <a:t>По </a:t>
            </a:r>
            <a:r>
              <a:rPr lang="ru-RU" sz="1800" dirty="0">
                <a:solidFill>
                  <a:srgbClr val="FBFBFF"/>
                </a:solidFill>
                <a:latin typeface="Times New Roman" pitchFamily="18" charset="0"/>
                <a:cs typeface="Times New Roman" pitchFamily="18" charset="0"/>
              </a:rPr>
              <a:t>обеспечению эффективности мероприятий по предупреждению и ликвидации разливов нефти и нефтепродуктов на территории Камчатского края. В рамках выполнения мероприятий силами ПСО КГКУ «ЦОД» осуществляло обслуживание 31 опасного производственного объекта в соответствии с 17 заключёнными договорами на оказание услуг по локализации и ликвидации аварийных разливов нефти и нефтепродуктов</a:t>
            </a:r>
            <a:r>
              <a:rPr lang="ru-RU" sz="1800" dirty="0" smtClean="0">
                <a:solidFill>
                  <a:srgbClr val="FBFBFF"/>
                </a:solidFill>
                <a:latin typeface="Times New Roman" pitchFamily="18" charset="0"/>
                <a:cs typeface="Times New Roman" pitchFamily="18" charset="0"/>
              </a:rPr>
              <a:t>.</a:t>
            </a:r>
          </a:p>
          <a:p>
            <a:pPr marL="0" indent="0" algn="ctr">
              <a:lnSpc>
                <a:spcPct val="120000"/>
              </a:lnSpc>
              <a:spcBef>
                <a:spcPts val="0"/>
              </a:spcBef>
              <a:buNone/>
            </a:pPr>
            <a:r>
              <a:rPr lang="ru-RU" sz="1800" dirty="0">
                <a:solidFill>
                  <a:srgbClr val="FBFBFF"/>
                </a:solidFill>
                <a:latin typeface="Times New Roman" pitchFamily="18" charset="0"/>
                <a:cs typeface="Times New Roman" pitchFamily="18" charset="0"/>
              </a:rPr>
              <a:t>В целях обеспечения безопасности персонала опасных производственных объектов от чрезвычайных ситуаций, связанных с авариями, возникающими при эксплуатации опасных объектов осуществляющих свою деятельность на территории Камчатского края КГКУ «ЦОД» в соответствии с Федеральным законом от 21.07.1997 № 116 ФЗ «О промышленной безопасности опасных производственных объектов» заключено 60 договоров на обслуживание 119 объектов. </a:t>
            </a:r>
            <a:endParaRPr lang="ru-RU" sz="1800" dirty="0">
              <a:solidFill>
                <a:srgbClr val="FBFBFF"/>
              </a:solidFill>
              <a:effectLst/>
              <a:latin typeface="Times New Roman" pitchFamily="18" charset="0"/>
              <a:cs typeface="Times New Roman" pitchFamily="18" charset="0"/>
            </a:endParaRPr>
          </a:p>
        </p:txBody>
      </p:sp>
      <p:sp>
        <p:nvSpPr>
          <p:cNvPr id="3" name="Заголовок 2"/>
          <p:cNvSpPr>
            <a:spLocks noGrp="1"/>
          </p:cNvSpPr>
          <p:nvPr>
            <p:ph type="title"/>
          </p:nvPr>
        </p:nvSpPr>
        <p:spPr>
          <a:xfrm>
            <a:off x="0" y="2"/>
            <a:ext cx="9144000" cy="752475"/>
          </a:xfrm>
        </p:spPr>
        <p:txBody>
          <a:bodyPr>
            <a:normAutofit/>
          </a:bodyPr>
          <a:lstStyle/>
          <a:p>
            <a:pPr algn="ctr"/>
            <a:r>
              <a:rPr lang="ru-RU" sz="2400" dirty="0" smtClean="0">
                <a:solidFill>
                  <a:srgbClr val="F3F7FE"/>
                </a:solidFill>
                <a:effectLst>
                  <a:glow rad="228600">
                    <a:schemeClr val="accent1">
                      <a:satMod val="175000"/>
                      <a:alpha val="40000"/>
                    </a:schemeClr>
                  </a:glow>
                </a:effectLst>
                <a:latin typeface="Times New Roman" pitchFamily="18" charset="0"/>
                <a:cs typeface="Times New Roman" pitchFamily="18" charset="0"/>
              </a:rPr>
              <a:t>КГКУ «ЦОД» В 2019 ГОДУ АКТИВНО ПРОВОДИЛАСЬ РАБОТА</a:t>
            </a:r>
            <a:endParaRPr lang="ru-RU" sz="2400" dirty="0">
              <a:solidFill>
                <a:srgbClr val="F3F7FE"/>
              </a:solidFill>
              <a:effectLst>
                <a:glow rad="228600">
                  <a:schemeClr val="accent1">
                    <a:satMod val="175000"/>
                    <a:alpha val="40000"/>
                  </a:schemeClr>
                </a:glow>
              </a:effectLst>
              <a:latin typeface="Times New Roman" pitchFamily="18" charset="0"/>
              <a:cs typeface="Times New Roman" pitchFamily="18" charset="0"/>
            </a:endParaRPr>
          </a:p>
        </p:txBody>
      </p:sp>
    </p:spTree>
    <p:extLst>
      <p:ext uri="{BB962C8B-B14F-4D97-AF65-F5344CB8AC3E}">
        <p14:creationId xmlns:p14="http://schemas.microsoft.com/office/powerpoint/2010/main" val="27383703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2"/>
          <p:cNvSpPr>
            <a:spLocks noGrp="1"/>
          </p:cNvSpPr>
          <p:nvPr>
            <p:ph type="title"/>
          </p:nvPr>
        </p:nvSpPr>
        <p:spPr>
          <a:xfrm>
            <a:off x="0" y="2"/>
            <a:ext cx="9144000" cy="752475"/>
          </a:xfrm>
        </p:spPr>
        <p:txBody>
          <a:bodyPr>
            <a:normAutofit/>
          </a:bodyPr>
          <a:lstStyle/>
          <a:p>
            <a:pPr algn="ctr"/>
            <a:r>
              <a:rPr lang="ru-RU" sz="2400" dirty="0" smtClean="0">
                <a:solidFill>
                  <a:srgbClr val="F3F7FE"/>
                </a:solidFill>
                <a:effectLst>
                  <a:glow rad="228600">
                    <a:schemeClr val="accent1">
                      <a:satMod val="175000"/>
                      <a:alpha val="40000"/>
                    </a:schemeClr>
                  </a:glow>
                </a:effectLst>
                <a:latin typeface="Times New Roman" pitchFamily="18" charset="0"/>
                <a:cs typeface="Times New Roman" pitchFamily="18" charset="0"/>
              </a:rPr>
              <a:t>Отдел ИТМ, РХБ и МЗ</a:t>
            </a:r>
            <a:endParaRPr lang="ru-RU" sz="2400" dirty="0">
              <a:solidFill>
                <a:srgbClr val="F3F7FE"/>
              </a:solidFill>
              <a:effectLst>
                <a:glow rad="228600">
                  <a:schemeClr val="accent1">
                    <a:satMod val="175000"/>
                    <a:alpha val="40000"/>
                  </a:schemeClr>
                </a:glow>
              </a:effectLst>
              <a:latin typeface="Times New Roman" pitchFamily="18" charset="0"/>
              <a:cs typeface="Times New Roman" pitchFamily="18" charset="0"/>
            </a:endParaRPr>
          </a:p>
        </p:txBody>
      </p:sp>
      <p:sp>
        <p:nvSpPr>
          <p:cNvPr id="5" name="Subtitle 2"/>
          <p:cNvSpPr txBox="1">
            <a:spLocks/>
          </p:cNvSpPr>
          <p:nvPr/>
        </p:nvSpPr>
        <p:spPr>
          <a:xfrm>
            <a:off x="198304" y="752475"/>
            <a:ext cx="8724808" cy="38746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buNone/>
            </a:pPr>
            <a:r>
              <a:rPr lang="ru-RU" sz="1800" dirty="0">
                <a:solidFill>
                  <a:srgbClr val="FBFBFF"/>
                </a:solidFill>
                <a:latin typeface="Times New Roman" pitchFamily="18" charset="0"/>
                <a:cs typeface="Times New Roman" pitchFamily="18" charset="0"/>
              </a:rPr>
              <a:t>Специалистами отдела инженерно-технических мероприятий, радиационной, химической, биологической и медицинской защиты КГКУ «ЦОД» в 2019 году разработаны и направлены в органы местного самоуправления в Камчатском крае следующие методические рекомендации:</a:t>
            </a:r>
          </a:p>
          <a:p>
            <a:pPr marL="0" indent="0" algn="ctr">
              <a:lnSpc>
                <a:spcPct val="120000"/>
              </a:lnSpc>
              <a:spcBef>
                <a:spcPts val="0"/>
              </a:spcBef>
              <a:buNone/>
            </a:pPr>
            <a:r>
              <a:rPr lang="ru-RU" sz="1800" dirty="0">
                <a:solidFill>
                  <a:srgbClr val="FBFBFF"/>
                </a:solidFill>
                <a:latin typeface="Times New Roman" pitchFamily="18" charset="0"/>
                <a:cs typeface="Times New Roman" pitchFamily="18" charset="0"/>
              </a:rPr>
              <a:t>- методические рекомендации по оценке технического состояния, техническому обслуживанию и ремонту защитных сооружений защитных сооружений гражданской обороны расположенных на территории Камчатского края;</a:t>
            </a:r>
          </a:p>
          <a:p>
            <a:pPr marL="0" indent="0" algn="ctr">
              <a:lnSpc>
                <a:spcPct val="120000"/>
              </a:lnSpc>
              <a:spcBef>
                <a:spcPts val="0"/>
              </a:spcBef>
              <a:buNone/>
            </a:pPr>
            <a:r>
              <a:rPr lang="ru-RU" sz="1800" dirty="0">
                <a:solidFill>
                  <a:srgbClr val="FBFBFF"/>
                </a:solidFill>
                <a:latin typeface="Times New Roman" pitchFamily="18" charset="0"/>
                <a:cs typeface="Times New Roman" pitchFamily="18" charset="0"/>
              </a:rPr>
              <a:t>- проект методических рекомендаций по организации, планированию и проведению маскировочных мероприятий в населенных пунктах и объектах экономки на территории Камчатского края.</a:t>
            </a:r>
          </a:p>
        </p:txBody>
      </p:sp>
    </p:spTree>
    <p:extLst>
      <p:ext uri="{BB962C8B-B14F-4D97-AF65-F5344CB8AC3E}">
        <p14:creationId xmlns:p14="http://schemas.microsoft.com/office/powerpoint/2010/main" val="18151750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2"/>
          <p:cNvSpPr>
            <a:spLocks noGrp="1"/>
          </p:cNvSpPr>
          <p:nvPr>
            <p:ph type="title"/>
          </p:nvPr>
        </p:nvSpPr>
        <p:spPr>
          <a:xfrm>
            <a:off x="0" y="2"/>
            <a:ext cx="9144000" cy="752475"/>
          </a:xfrm>
        </p:spPr>
        <p:txBody>
          <a:bodyPr>
            <a:normAutofit/>
          </a:bodyPr>
          <a:lstStyle/>
          <a:p>
            <a:pPr algn="ctr"/>
            <a:r>
              <a:rPr lang="ru-RU" sz="2400" dirty="0" smtClean="0">
                <a:solidFill>
                  <a:srgbClr val="F3F7FE"/>
                </a:solidFill>
                <a:effectLst>
                  <a:glow rad="228600">
                    <a:schemeClr val="accent1">
                      <a:satMod val="175000"/>
                      <a:alpha val="40000"/>
                    </a:schemeClr>
                  </a:glow>
                </a:effectLst>
                <a:latin typeface="Times New Roman" pitchFamily="18" charset="0"/>
                <a:cs typeface="Times New Roman" pitchFamily="18" charset="0"/>
              </a:rPr>
              <a:t>ОБЕСПЕЧЕНИЕ БЕЗОПАСНОСТИ ПОЛЕТОВ</a:t>
            </a:r>
            <a:endParaRPr lang="ru-RU" sz="2400" dirty="0">
              <a:solidFill>
                <a:srgbClr val="F3F7FE"/>
              </a:solidFill>
              <a:effectLst>
                <a:glow rad="228600">
                  <a:schemeClr val="accent1">
                    <a:satMod val="175000"/>
                    <a:alpha val="40000"/>
                  </a:schemeClr>
                </a:glow>
              </a:effectLst>
              <a:latin typeface="Times New Roman" pitchFamily="18" charset="0"/>
              <a:cs typeface="Times New Roman" pitchFamily="18" charset="0"/>
            </a:endParaRPr>
          </a:p>
        </p:txBody>
      </p:sp>
      <p:sp>
        <p:nvSpPr>
          <p:cNvPr id="5" name="Subtitle 2"/>
          <p:cNvSpPr txBox="1">
            <a:spLocks/>
          </p:cNvSpPr>
          <p:nvPr/>
        </p:nvSpPr>
        <p:spPr>
          <a:xfrm>
            <a:off x="198304" y="495301"/>
            <a:ext cx="8724808" cy="41317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ru-RU" sz="1800" dirty="0">
                <a:solidFill>
                  <a:srgbClr val="FBFBFF"/>
                </a:solidFill>
                <a:latin typeface="Times New Roman" pitchFamily="18" charset="0"/>
                <a:cs typeface="Times New Roman" pitchFamily="18" charset="0"/>
              </a:rPr>
              <a:t>Заключены </a:t>
            </a:r>
            <a:r>
              <a:rPr lang="ru-RU" sz="1800" dirty="0" smtClean="0">
                <a:solidFill>
                  <a:srgbClr val="FBFBFF"/>
                </a:solidFill>
                <a:latin typeface="Times New Roman" pitchFamily="18" charset="0"/>
                <a:cs typeface="Times New Roman" pitchFamily="18" charset="0"/>
              </a:rPr>
              <a:t>договоры </a:t>
            </a:r>
            <a:r>
              <a:rPr lang="ru-RU" sz="1800" dirty="0">
                <a:solidFill>
                  <a:srgbClr val="FBFBFF"/>
                </a:solidFill>
                <a:latin typeface="Times New Roman" pitchFamily="18" charset="0"/>
                <a:cs typeface="Times New Roman" pitchFamily="18" charset="0"/>
              </a:rPr>
              <a:t>(соглашения) по обеспечению безопасности полётов:</a:t>
            </a:r>
          </a:p>
          <a:p>
            <a:pPr marL="0" indent="0" algn="ctr">
              <a:spcBef>
                <a:spcPts val="0"/>
              </a:spcBef>
              <a:buNone/>
            </a:pPr>
            <a:r>
              <a:rPr lang="ru-RU" sz="1800" dirty="0">
                <a:solidFill>
                  <a:srgbClr val="FBFBFF"/>
                </a:solidFill>
                <a:latin typeface="Times New Roman" pitchFamily="18" charset="0"/>
                <a:cs typeface="Times New Roman" pitchFamily="18" charset="0"/>
              </a:rPr>
              <a:t>- соглашение на выполнение воздушных перевозок пассажиров, грузов и авиационных работ в целях предупреждения и ликвидации чрезвычайных ситуаций в Камчатском крае с Обществом с ограниченной ответственностью  «ВИТЯЗЬ-АЭРО»;</a:t>
            </a:r>
          </a:p>
          <a:p>
            <a:pPr marL="0" indent="0" algn="ctr">
              <a:spcBef>
                <a:spcPts val="0"/>
              </a:spcBef>
              <a:buNone/>
            </a:pPr>
            <a:r>
              <a:rPr lang="ru-RU" sz="1800" dirty="0">
                <a:solidFill>
                  <a:srgbClr val="FBFBFF"/>
                </a:solidFill>
                <a:latin typeface="Times New Roman" pitchFamily="18" charset="0"/>
                <a:cs typeface="Times New Roman" pitchFamily="18" charset="0"/>
              </a:rPr>
              <a:t>- соглашение на выполнение воздушных перевозок пассажиров, грузов и авиационных работ в целях предупреждения и ликвидации чрезвычайных ситуаций в Камчатском крае с Государственным унитарным предприятием Камчатского края «Камчатское авиационное предприятие»;</a:t>
            </a:r>
          </a:p>
          <a:p>
            <a:pPr marL="0" indent="0" algn="ctr">
              <a:spcBef>
                <a:spcPts val="0"/>
              </a:spcBef>
              <a:buNone/>
            </a:pPr>
            <a:r>
              <a:rPr lang="ru-RU" sz="1800" dirty="0">
                <a:solidFill>
                  <a:srgbClr val="FBFBFF"/>
                </a:solidFill>
                <a:latin typeface="Times New Roman" pitchFamily="18" charset="0"/>
                <a:cs typeface="Times New Roman" pitchFamily="18" charset="0"/>
              </a:rPr>
              <a:t>- соглашение на совместное выполнение санитарных и эвакуационных рейсов с морских судов и других мест с Обществом с ограниченной ответственностью  «ВИТЯЗЬ-АЭРО»;</a:t>
            </a:r>
          </a:p>
          <a:p>
            <a:pPr marL="0" indent="0" algn="ctr">
              <a:spcBef>
                <a:spcPts val="0"/>
              </a:spcBef>
              <a:buNone/>
            </a:pPr>
            <a:r>
              <a:rPr lang="ru-RU" sz="1800" dirty="0">
                <a:solidFill>
                  <a:srgbClr val="FBFBFF"/>
                </a:solidFill>
                <a:latin typeface="Times New Roman" pitchFamily="18" charset="0"/>
                <a:cs typeface="Times New Roman" pitchFamily="18" charset="0"/>
              </a:rPr>
              <a:t>- соглашение об организации взаимодействия между ФКП «Аэропорты Камчатки» и КГКУ «ЦОД» по вопросам поиска и спасания пассажиров и экипажей воздушных судов при авиационных происшествиях;</a:t>
            </a:r>
          </a:p>
          <a:p>
            <a:pPr marL="0" indent="0" algn="ctr">
              <a:spcBef>
                <a:spcPts val="0"/>
              </a:spcBef>
              <a:buNone/>
            </a:pPr>
            <a:r>
              <a:rPr lang="ru-RU" sz="1800" dirty="0">
                <a:solidFill>
                  <a:srgbClr val="FBFBFF"/>
                </a:solidFill>
                <a:latin typeface="Times New Roman" pitchFamily="18" charset="0"/>
                <a:cs typeface="Times New Roman" pitchFamily="18" charset="0"/>
              </a:rPr>
              <a:t>- соглашение на совместное выполнение санитарных и эвакуационных рейсов с морских судов и других мест с Государственным унитарным предприятием Камчатского края «Камчатское авиационное предприятие».</a:t>
            </a:r>
          </a:p>
        </p:txBody>
      </p:sp>
    </p:spTree>
    <p:extLst>
      <p:ext uri="{BB962C8B-B14F-4D97-AF65-F5344CB8AC3E}">
        <p14:creationId xmlns:p14="http://schemas.microsoft.com/office/powerpoint/2010/main" val="42674109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2"/>
          <p:cNvSpPr>
            <a:spLocks noGrp="1"/>
          </p:cNvSpPr>
          <p:nvPr>
            <p:ph type="title"/>
          </p:nvPr>
        </p:nvSpPr>
        <p:spPr>
          <a:xfrm>
            <a:off x="0" y="2"/>
            <a:ext cx="9144000" cy="838197"/>
          </a:xfrm>
        </p:spPr>
        <p:txBody>
          <a:bodyPr>
            <a:normAutofit/>
          </a:bodyPr>
          <a:lstStyle/>
          <a:p>
            <a:pPr algn="ctr"/>
            <a:r>
              <a:rPr lang="ru-RU" sz="2400" dirty="0">
                <a:solidFill>
                  <a:srgbClr val="F3F7FE"/>
                </a:solidFill>
                <a:effectLst>
                  <a:glow rad="228600">
                    <a:schemeClr val="accent1">
                      <a:satMod val="175000"/>
                      <a:alpha val="40000"/>
                    </a:schemeClr>
                  </a:glow>
                </a:effectLst>
                <a:latin typeface="Times New Roman" pitchFamily="18" charset="0"/>
                <a:cs typeface="Times New Roman" pitchFamily="18" charset="0"/>
              </a:rPr>
              <a:t>ОКАЗАНИЕ ПОМОЩИ И ОБЕСПЕЧЕНИЕ БЕЗОПАСНОСТИ</a:t>
            </a:r>
            <a:br>
              <a:rPr lang="ru-RU" sz="2400" dirty="0">
                <a:solidFill>
                  <a:srgbClr val="F3F7FE"/>
                </a:solidFill>
                <a:effectLst>
                  <a:glow rad="228600">
                    <a:schemeClr val="accent1">
                      <a:satMod val="175000"/>
                      <a:alpha val="40000"/>
                    </a:schemeClr>
                  </a:glow>
                </a:effectLst>
                <a:latin typeface="Times New Roman" pitchFamily="18" charset="0"/>
                <a:cs typeface="Times New Roman" pitchFamily="18" charset="0"/>
              </a:rPr>
            </a:br>
            <a:r>
              <a:rPr lang="ru-RU" sz="2400" dirty="0">
                <a:solidFill>
                  <a:srgbClr val="F3F7FE"/>
                </a:solidFill>
                <a:effectLst>
                  <a:glow rad="228600">
                    <a:schemeClr val="accent1">
                      <a:satMod val="175000"/>
                      <a:alpha val="40000"/>
                    </a:schemeClr>
                  </a:glow>
                </a:effectLst>
                <a:latin typeface="Times New Roman" pitchFamily="18" charset="0"/>
                <a:cs typeface="Times New Roman" pitchFamily="18" charset="0"/>
              </a:rPr>
              <a:t> ПРИ ПРОВЕДЕНИИ МЕРОПРИЯТИЙ</a:t>
            </a:r>
          </a:p>
        </p:txBody>
      </p:sp>
      <p:sp>
        <p:nvSpPr>
          <p:cNvPr id="5" name="Subtitle 2"/>
          <p:cNvSpPr txBox="1">
            <a:spLocks/>
          </p:cNvSpPr>
          <p:nvPr/>
        </p:nvSpPr>
        <p:spPr>
          <a:xfrm>
            <a:off x="85725" y="752475"/>
            <a:ext cx="8915399" cy="38746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85000"/>
              </a:lnSpc>
              <a:spcBef>
                <a:spcPts val="0"/>
              </a:spcBef>
              <a:buNone/>
            </a:pPr>
            <a:r>
              <a:rPr lang="ru-RU" sz="1800" dirty="0">
                <a:solidFill>
                  <a:srgbClr val="FBFBFF"/>
                </a:solidFill>
                <a:latin typeface="Times New Roman" pitchFamily="18" charset="0"/>
                <a:cs typeface="Times New Roman" pitchFamily="18" charset="0"/>
              </a:rPr>
              <a:t>Оказана помощь в обеспечении безопасности при проведении мероприятий правительству Камчатского края:</a:t>
            </a:r>
          </a:p>
          <a:p>
            <a:pPr algn="ctr">
              <a:lnSpc>
                <a:spcPct val="85000"/>
              </a:lnSpc>
              <a:spcBef>
                <a:spcPts val="0"/>
              </a:spcBef>
              <a:buFontTx/>
              <a:buChar char="-"/>
            </a:pPr>
            <a:r>
              <a:rPr lang="ru-RU" sz="1800" dirty="0" smtClean="0">
                <a:solidFill>
                  <a:srgbClr val="FBFBFF"/>
                </a:solidFill>
                <a:latin typeface="Times New Roman" pitchFamily="18" charset="0"/>
                <a:cs typeface="Times New Roman" pitchFamily="18" charset="0"/>
              </a:rPr>
              <a:t>в </a:t>
            </a:r>
            <a:r>
              <a:rPr lang="ru-RU" sz="1800" dirty="0">
                <a:solidFill>
                  <a:srgbClr val="FBFBFF"/>
                </a:solidFill>
                <a:latin typeface="Times New Roman" pitchFamily="18" charset="0"/>
                <a:cs typeface="Times New Roman" pitchFamily="18" charset="0"/>
              </a:rPr>
              <a:t>проведении Православного праздника Святое Богоявление и Крещение Господне (пожарные части и посты КГКУ «ЦОД» с. Соболево, с. Тигиль, с. Каменское, с. Апача, </a:t>
            </a:r>
            <a:endParaRPr lang="ru-RU" sz="1800" dirty="0" smtClean="0">
              <a:solidFill>
                <a:srgbClr val="FBFBFF"/>
              </a:solidFill>
              <a:latin typeface="Times New Roman" pitchFamily="18" charset="0"/>
              <a:cs typeface="Times New Roman" pitchFamily="18" charset="0"/>
            </a:endParaRPr>
          </a:p>
          <a:p>
            <a:pPr marL="0" indent="0" algn="ctr">
              <a:lnSpc>
                <a:spcPct val="85000"/>
              </a:lnSpc>
              <a:spcBef>
                <a:spcPts val="0"/>
              </a:spcBef>
              <a:buNone/>
            </a:pPr>
            <a:r>
              <a:rPr lang="ru-RU" sz="1800" dirty="0" smtClean="0">
                <a:solidFill>
                  <a:srgbClr val="FBFBFF"/>
                </a:solidFill>
                <a:latin typeface="Times New Roman" pitchFamily="18" charset="0"/>
                <a:cs typeface="Times New Roman" pitchFamily="18" charset="0"/>
              </a:rPr>
              <a:t>п</a:t>
            </a:r>
            <a:r>
              <a:rPr lang="ru-RU" sz="1800" dirty="0">
                <a:solidFill>
                  <a:srgbClr val="FBFBFF"/>
                </a:solidFill>
                <a:latin typeface="Times New Roman" pitchFamily="18" charset="0"/>
                <a:cs typeface="Times New Roman" pitchFamily="18" charset="0"/>
              </a:rPr>
              <a:t>. Озерновский, спасатели от </a:t>
            </a:r>
            <a:r>
              <a:rPr lang="ru-RU" sz="1800" dirty="0" err="1">
                <a:solidFill>
                  <a:srgbClr val="FBFBFF"/>
                </a:solidFill>
                <a:latin typeface="Times New Roman" pitchFamily="18" charset="0"/>
                <a:cs typeface="Times New Roman" pitchFamily="18" charset="0"/>
              </a:rPr>
              <a:t>Мильковского</a:t>
            </a:r>
            <a:r>
              <a:rPr lang="ru-RU" sz="1800" dirty="0">
                <a:solidFill>
                  <a:srgbClr val="FBFBFF"/>
                </a:solidFill>
                <a:latin typeface="Times New Roman" pitchFamily="18" charset="0"/>
                <a:cs typeface="Times New Roman" pitchFamily="18" charset="0"/>
              </a:rPr>
              <a:t>, </a:t>
            </a:r>
            <a:r>
              <a:rPr lang="ru-RU" sz="1800" dirty="0" err="1">
                <a:solidFill>
                  <a:srgbClr val="FBFBFF"/>
                </a:solidFill>
                <a:latin typeface="Times New Roman" pitchFamily="18" charset="0"/>
                <a:cs typeface="Times New Roman" pitchFamily="18" charset="0"/>
              </a:rPr>
              <a:t>Усть</a:t>
            </a:r>
            <a:r>
              <a:rPr lang="ru-RU" sz="1800" dirty="0">
                <a:solidFill>
                  <a:srgbClr val="FBFBFF"/>
                </a:solidFill>
                <a:latin typeface="Times New Roman" pitchFamily="18" charset="0"/>
                <a:cs typeface="Times New Roman" pitchFamily="18" charset="0"/>
              </a:rPr>
              <a:t>-Большерецкого, </a:t>
            </a:r>
            <a:r>
              <a:rPr lang="ru-RU" sz="1800" dirty="0" err="1">
                <a:solidFill>
                  <a:srgbClr val="FBFBFF"/>
                </a:solidFill>
                <a:latin typeface="Times New Roman" pitchFamily="18" charset="0"/>
                <a:cs typeface="Times New Roman" pitchFamily="18" charset="0"/>
              </a:rPr>
              <a:t>Карагинского</a:t>
            </a:r>
            <a:r>
              <a:rPr lang="ru-RU" sz="1800" dirty="0">
                <a:solidFill>
                  <a:srgbClr val="FBFBFF"/>
                </a:solidFill>
                <a:latin typeface="Times New Roman" pitchFamily="18" charset="0"/>
                <a:cs typeface="Times New Roman" pitchFamily="18" charset="0"/>
              </a:rPr>
              <a:t>, </a:t>
            </a:r>
            <a:r>
              <a:rPr lang="ru-RU" sz="1800" dirty="0" err="1">
                <a:solidFill>
                  <a:srgbClr val="FBFBFF"/>
                </a:solidFill>
                <a:latin typeface="Times New Roman" pitchFamily="18" charset="0"/>
                <a:cs typeface="Times New Roman" pitchFamily="18" charset="0"/>
              </a:rPr>
              <a:t>Олюторского</a:t>
            </a:r>
            <a:r>
              <a:rPr lang="ru-RU" sz="1800" dirty="0">
                <a:solidFill>
                  <a:srgbClr val="FBFBFF"/>
                </a:solidFill>
                <a:latin typeface="Times New Roman" pitchFamily="18" charset="0"/>
                <a:cs typeface="Times New Roman" pitchFamily="18" charset="0"/>
              </a:rPr>
              <a:t> и </a:t>
            </a:r>
            <a:r>
              <a:rPr lang="ru-RU" sz="1800" dirty="0" err="1">
                <a:solidFill>
                  <a:srgbClr val="FBFBFF"/>
                </a:solidFill>
                <a:latin typeface="Times New Roman" pitchFamily="18" charset="0"/>
                <a:cs typeface="Times New Roman" pitchFamily="18" charset="0"/>
              </a:rPr>
              <a:t>Усть</a:t>
            </a:r>
            <a:r>
              <a:rPr lang="ru-RU" sz="1800" dirty="0">
                <a:solidFill>
                  <a:srgbClr val="FBFBFF"/>
                </a:solidFill>
                <a:latin typeface="Times New Roman" pitchFamily="18" charset="0"/>
                <a:cs typeface="Times New Roman" pitchFamily="18" charset="0"/>
              </a:rPr>
              <a:t>-Камчатского </a:t>
            </a:r>
            <a:r>
              <a:rPr lang="ru-RU" sz="1800" dirty="0" smtClean="0">
                <a:solidFill>
                  <a:srgbClr val="FBFBFF"/>
                </a:solidFill>
                <a:latin typeface="Times New Roman" pitchFamily="18" charset="0"/>
                <a:cs typeface="Times New Roman" pitchFamily="18" charset="0"/>
              </a:rPr>
              <a:t>ФПСО </a:t>
            </a:r>
            <a:r>
              <a:rPr lang="ru-RU" sz="1800" dirty="0">
                <a:solidFill>
                  <a:srgbClr val="FBFBFF"/>
                </a:solidFill>
                <a:latin typeface="Times New Roman" pitchFamily="18" charset="0"/>
                <a:cs typeface="Times New Roman" pitchFamily="18" charset="0"/>
              </a:rPr>
              <a:t>Камчатского края, отряд ЛАРН, база МТО).</a:t>
            </a:r>
          </a:p>
          <a:p>
            <a:pPr marL="0" indent="0" algn="ctr">
              <a:lnSpc>
                <a:spcPct val="85000"/>
              </a:lnSpc>
              <a:spcBef>
                <a:spcPts val="0"/>
              </a:spcBef>
              <a:buNone/>
            </a:pPr>
            <a:r>
              <a:rPr lang="ru-RU" sz="1800" dirty="0">
                <a:solidFill>
                  <a:srgbClr val="FBFBFF"/>
                </a:solidFill>
                <a:latin typeface="Times New Roman" pitchFamily="18" charset="0"/>
                <a:cs typeface="Times New Roman" pitchFamily="18" charset="0"/>
              </a:rPr>
              <a:t>- в проведении Всероссийской массовой лыжной гонки «Лыжня России 2019» на биатлонном комплексе им. В. Фатьянова.</a:t>
            </a:r>
          </a:p>
          <a:p>
            <a:pPr marL="0" indent="0" algn="ctr">
              <a:lnSpc>
                <a:spcPct val="85000"/>
              </a:lnSpc>
              <a:spcBef>
                <a:spcPts val="0"/>
              </a:spcBef>
              <a:buNone/>
            </a:pPr>
            <a:r>
              <a:rPr lang="ru-RU" sz="1800" dirty="0">
                <a:solidFill>
                  <a:srgbClr val="FBFBFF"/>
                </a:solidFill>
                <a:latin typeface="Times New Roman" pitchFamily="18" charset="0"/>
                <a:cs typeface="Times New Roman" pitchFamily="18" charset="0"/>
              </a:rPr>
              <a:t>- в проведении на территории биатлонного комплекса им. В. Фатьянова праздничных мероприятий посвященных открытию традиционной Камчатской гонки на собачьих упряжках «</a:t>
            </a:r>
            <a:r>
              <a:rPr lang="ru-RU" sz="1800" dirty="0" err="1">
                <a:solidFill>
                  <a:srgbClr val="FBFBFF"/>
                </a:solidFill>
                <a:latin typeface="Times New Roman" pitchFamily="18" charset="0"/>
                <a:cs typeface="Times New Roman" pitchFamily="18" charset="0"/>
              </a:rPr>
              <a:t>Берингия</a:t>
            </a:r>
            <a:r>
              <a:rPr lang="ru-RU" sz="1800" dirty="0">
                <a:solidFill>
                  <a:srgbClr val="FBFBFF"/>
                </a:solidFill>
                <a:latin typeface="Times New Roman" pitchFamily="18" charset="0"/>
                <a:cs typeface="Times New Roman" pitchFamily="18" charset="0"/>
              </a:rPr>
              <a:t> – 2019».</a:t>
            </a:r>
          </a:p>
          <a:p>
            <a:pPr marL="0" indent="0" algn="ctr">
              <a:lnSpc>
                <a:spcPct val="85000"/>
              </a:lnSpc>
              <a:spcBef>
                <a:spcPts val="0"/>
              </a:spcBef>
              <a:buNone/>
            </a:pPr>
            <a:r>
              <a:rPr lang="ru-RU" sz="1800" dirty="0">
                <a:solidFill>
                  <a:srgbClr val="FBFBFF"/>
                </a:solidFill>
                <a:latin typeface="Times New Roman" pitchFamily="18" charset="0"/>
                <a:cs typeface="Times New Roman" pitchFamily="18" charset="0"/>
              </a:rPr>
              <a:t>- в проведении традиционной гонки на собачьих упряжках «</a:t>
            </a:r>
            <a:r>
              <a:rPr lang="ru-RU" sz="1800" dirty="0" err="1">
                <a:solidFill>
                  <a:srgbClr val="FBFBFF"/>
                </a:solidFill>
                <a:latin typeface="Times New Roman" pitchFamily="18" charset="0"/>
                <a:cs typeface="Times New Roman" pitchFamily="18" charset="0"/>
              </a:rPr>
              <a:t>Елизовский</a:t>
            </a:r>
            <a:r>
              <a:rPr lang="ru-RU" sz="1800" dirty="0">
                <a:solidFill>
                  <a:srgbClr val="FBFBFF"/>
                </a:solidFill>
                <a:latin typeface="Times New Roman" pitchFamily="18" charset="0"/>
                <a:cs typeface="Times New Roman" pitchFamily="18" charset="0"/>
              </a:rPr>
              <a:t> спринт 2019» на территории лыжной базы «Долина уюта».</a:t>
            </a:r>
          </a:p>
          <a:p>
            <a:pPr marL="0" indent="0" algn="ctr">
              <a:lnSpc>
                <a:spcPct val="85000"/>
              </a:lnSpc>
              <a:spcBef>
                <a:spcPts val="0"/>
              </a:spcBef>
              <a:buNone/>
            </a:pPr>
            <a:r>
              <a:rPr lang="ru-RU" sz="1800" dirty="0">
                <a:solidFill>
                  <a:srgbClr val="FBFBFF"/>
                </a:solidFill>
                <a:latin typeface="Times New Roman" pitchFamily="18" charset="0"/>
                <a:cs typeface="Times New Roman" pitchFamily="18" charset="0"/>
              </a:rPr>
              <a:t>- в проведении национального праздника встречи «Берингии-2019», посвященного открытию традиционной Камчатской гонки на собачьих упряжках «</a:t>
            </a:r>
            <a:r>
              <a:rPr lang="ru-RU" sz="1800" dirty="0" err="1">
                <a:solidFill>
                  <a:srgbClr val="FBFBFF"/>
                </a:solidFill>
                <a:latin typeface="Times New Roman" pitchFamily="18" charset="0"/>
                <a:cs typeface="Times New Roman" pitchFamily="18" charset="0"/>
              </a:rPr>
              <a:t>Берингия</a:t>
            </a:r>
            <a:r>
              <a:rPr lang="ru-RU" sz="1800" dirty="0">
                <a:solidFill>
                  <a:srgbClr val="FBFBFF"/>
                </a:solidFill>
                <a:latin typeface="Times New Roman" pitchFamily="18" charset="0"/>
                <a:cs typeface="Times New Roman" pitchFamily="18" charset="0"/>
              </a:rPr>
              <a:t> – 2019» на спортивном комплексе «</a:t>
            </a:r>
            <a:r>
              <a:rPr lang="ru-RU" sz="1800" dirty="0" err="1">
                <a:solidFill>
                  <a:srgbClr val="FBFBFF"/>
                </a:solidFill>
                <a:latin typeface="Times New Roman" pitchFamily="18" charset="0"/>
                <a:cs typeface="Times New Roman" pitchFamily="18" charset="0"/>
              </a:rPr>
              <a:t>Оленгендэ</a:t>
            </a:r>
            <a:r>
              <a:rPr lang="ru-RU" sz="1800" dirty="0">
                <a:solidFill>
                  <a:srgbClr val="FBFBFF"/>
                </a:solidFill>
                <a:latin typeface="Times New Roman" pitchFamily="18" charset="0"/>
                <a:cs typeface="Times New Roman" pitchFamily="18" charset="0"/>
              </a:rPr>
              <a:t>».</a:t>
            </a:r>
          </a:p>
        </p:txBody>
      </p:sp>
    </p:spTree>
    <p:extLst>
      <p:ext uri="{BB962C8B-B14F-4D97-AF65-F5344CB8AC3E}">
        <p14:creationId xmlns:p14="http://schemas.microsoft.com/office/powerpoint/2010/main" val="35880325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2"/>
          <p:cNvSpPr>
            <a:spLocks noGrp="1"/>
          </p:cNvSpPr>
          <p:nvPr>
            <p:ph type="title"/>
          </p:nvPr>
        </p:nvSpPr>
        <p:spPr>
          <a:xfrm>
            <a:off x="0" y="2"/>
            <a:ext cx="9144000" cy="838197"/>
          </a:xfrm>
        </p:spPr>
        <p:txBody>
          <a:bodyPr>
            <a:normAutofit/>
          </a:bodyPr>
          <a:lstStyle/>
          <a:p>
            <a:pPr algn="ctr"/>
            <a:r>
              <a:rPr lang="ru-RU" sz="2400" dirty="0">
                <a:solidFill>
                  <a:srgbClr val="F3F7FE"/>
                </a:solidFill>
                <a:effectLst>
                  <a:glow rad="228600">
                    <a:schemeClr val="accent1">
                      <a:satMod val="175000"/>
                      <a:alpha val="40000"/>
                    </a:schemeClr>
                  </a:glow>
                </a:effectLst>
                <a:latin typeface="Times New Roman" pitchFamily="18" charset="0"/>
                <a:cs typeface="Times New Roman" pitchFamily="18" charset="0"/>
              </a:rPr>
              <a:t>ОКАЗАНИЕ ПОМОЩИ И ОБЕСПЕЧЕНИЕ БЕЗОПАСНОСТИ</a:t>
            </a:r>
            <a:br>
              <a:rPr lang="ru-RU" sz="2400" dirty="0">
                <a:solidFill>
                  <a:srgbClr val="F3F7FE"/>
                </a:solidFill>
                <a:effectLst>
                  <a:glow rad="228600">
                    <a:schemeClr val="accent1">
                      <a:satMod val="175000"/>
                      <a:alpha val="40000"/>
                    </a:schemeClr>
                  </a:glow>
                </a:effectLst>
                <a:latin typeface="Times New Roman" pitchFamily="18" charset="0"/>
                <a:cs typeface="Times New Roman" pitchFamily="18" charset="0"/>
              </a:rPr>
            </a:br>
            <a:r>
              <a:rPr lang="ru-RU" sz="2400" dirty="0">
                <a:solidFill>
                  <a:srgbClr val="F3F7FE"/>
                </a:solidFill>
                <a:effectLst>
                  <a:glow rad="228600">
                    <a:schemeClr val="accent1">
                      <a:satMod val="175000"/>
                      <a:alpha val="40000"/>
                    </a:schemeClr>
                  </a:glow>
                </a:effectLst>
                <a:latin typeface="Times New Roman" pitchFamily="18" charset="0"/>
                <a:cs typeface="Times New Roman" pitchFamily="18" charset="0"/>
              </a:rPr>
              <a:t> ПРИ ПРОВЕДЕНИИ МЕРОПРИЯТИЙ</a:t>
            </a:r>
          </a:p>
        </p:txBody>
      </p:sp>
      <p:sp>
        <p:nvSpPr>
          <p:cNvPr id="5" name="Subtitle 2"/>
          <p:cNvSpPr txBox="1">
            <a:spLocks/>
          </p:cNvSpPr>
          <p:nvPr/>
        </p:nvSpPr>
        <p:spPr>
          <a:xfrm>
            <a:off x="85725" y="752475"/>
            <a:ext cx="8915399" cy="38746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ru-RU" sz="1800" dirty="0">
                <a:solidFill>
                  <a:srgbClr val="FBFBFF"/>
                </a:solidFill>
                <a:latin typeface="Times New Roman" pitchFamily="18" charset="0"/>
                <a:cs typeface="Times New Roman" pitchFamily="18" charset="0"/>
              </a:rPr>
              <a:t>- в проведении чемпионата и первенства России по горнолыжному спорту на базе горнолыжного комплекса «Морозная».</a:t>
            </a:r>
          </a:p>
          <a:p>
            <a:pPr marL="0" indent="0" algn="ctr">
              <a:lnSpc>
                <a:spcPct val="100000"/>
              </a:lnSpc>
              <a:spcBef>
                <a:spcPts val="0"/>
              </a:spcBef>
              <a:buNone/>
            </a:pPr>
            <a:r>
              <a:rPr lang="ru-RU" sz="1800" dirty="0">
                <a:solidFill>
                  <a:srgbClr val="FBFBFF"/>
                </a:solidFill>
                <a:latin typeface="Times New Roman" pitchFamily="18" charset="0"/>
                <a:cs typeface="Times New Roman" pitchFamily="18" charset="0"/>
              </a:rPr>
              <a:t>- в проведении 26-х международные массовых соревнований «</a:t>
            </a:r>
            <a:r>
              <a:rPr lang="ru-RU" sz="1800" dirty="0" err="1">
                <a:solidFill>
                  <a:srgbClr val="FBFBFF"/>
                </a:solidFill>
                <a:latin typeface="Times New Roman" pitchFamily="18" charset="0"/>
                <a:cs typeface="Times New Roman" pitchFamily="18" charset="0"/>
              </a:rPr>
              <a:t>Авачинский</a:t>
            </a:r>
            <a:r>
              <a:rPr lang="ru-RU" sz="1800" dirty="0">
                <a:solidFill>
                  <a:srgbClr val="FBFBFF"/>
                </a:solidFill>
                <a:latin typeface="Times New Roman" pitchFamily="18" charset="0"/>
                <a:cs typeface="Times New Roman" pitchFamily="18" charset="0"/>
              </a:rPr>
              <a:t> марафон – 2019» на биатлонном комплексе им. В. Фатьянова;</a:t>
            </a:r>
          </a:p>
          <a:p>
            <a:pPr marL="0" indent="0" algn="ctr">
              <a:lnSpc>
                <a:spcPct val="100000"/>
              </a:lnSpc>
              <a:spcBef>
                <a:spcPts val="0"/>
              </a:spcBef>
              <a:buNone/>
            </a:pPr>
            <a:r>
              <a:rPr lang="ru-RU" sz="1800" dirty="0">
                <a:solidFill>
                  <a:srgbClr val="FBFBFF"/>
                </a:solidFill>
                <a:latin typeface="Times New Roman" pitchFamily="18" charset="0"/>
                <a:cs typeface="Times New Roman" pitchFamily="18" charset="0"/>
              </a:rPr>
              <a:t>- в проведении Всероссийских соревнований по </a:t>
            </a:r>
            <a:r>
              <a:rPr lang="ru-RU" sz="1800" dirty="0" err="1">
                <a:solidFill>
                  <a:srgbClr val="FBFBFF"/>
                </a:solidFill>
                <a:latin typeface="Times New Roman" pitchFamily="18" charset="0"/>
                <a:cs typeface="Times New Roman" pitchFamily="18" charset="0"/>
              </a:rPr>
              <a:t>ски</a:t>
            </a:r>
            <a:r>
              <a:rPr lang="ru-RU" sz="1800" dirty="0">
                <a:solidFill>
                  <a:srgbClr val="FBFBFF"/>
                </a:solidFill>
                <a:latin typeface="Times New Roman" pitchFamily="18" charset="0"/>
                <a:cs typeface="Times New Roman" pitchFamily="18" charset="0"/>
              </a:rPr>
              <a:t>-альпинизму;</a:t>
            </a:r>
          </a:p>
          <a:p>
            <a:pPr algn="ctr">
              <a:lnSpc>
                <a:spcPct val="100000"/>
              </a:lnSpc>
              <a:spcBef>
                <a:spcPts val="0"/>
              </a:spcBef>
              <a:buFontTx/>
              <a:buChar char="-"/>
            </a:pPr>
            <a:r>
              <a:rPr lang="ru-RU" sz="1800" dirty="0" smtClean="0">
                <a:solidFill>
                  <a:srgbClr val="FBFBFF"/>
                </a:solidFill>
                <a:latin typeface="Times New Roman" pitchFamily="18" charset="0"/>
                <a:cs typeface="Times New Roman" pitchFamily="18" charset="0"/>
              </a:rPr>
              <a:t>в </a:t>
            </a:r>
            <a:r>
              <a:rPr lang="ru-RU" sz="1800" dirty="0">
                <a:solidFill>
                  <a:srgbClr val="FBFBFF"/>
                </a:solidFill>
                <a:latin typeface="Times New Roman" pitchFamily="18" charset="0"/>
                <a:cs typeface="Times New Roman" pitchFamily="18" charset="0"/>
              </a:rPr>
              <a:t>проведении на снежнике </a:t>
            </a:r>
            <a:r>
              <a:rPr lang="ru-RU" sz="1800" dirty="0" err="1">
                <a:solidFill>
                  <a:srgbClr val="FBFBFF"/>
                </a:solidFill>
                <a:latin typeface="Times New Roman" pitchFamily="18" charset="0"/>
                <a:cs typeface="Times New Roman" pitchFamily="18" charset="0"/>
              </a:rPr>
              <a:t>Вилючинского</a:t>
            </a:r>
            <a:r>
              <a:rPr lang="ru-RU" sz="1800" dirty="0">
                <a:solidFill>
                  <a:srgbClr val="FBFBFF"/>
                </a:solidFill>
                <a:latin typeface="Times New Roman" pitchFamily="18" charset="0"/>
                <a:cs typeface="Times New Roman" pitchFamily="18" charset="0"/>
              </a:rPr>
              <a:t> вулкана Всероссийских соревнований по сноуборду «Снежная Долина 2019» с участием сильнейших </a:t>
            </a:r>
            <a:endParaRPr lang="ru-RU" sz="1800" dirty="0" smtClean="0">
              <a:solidFill>
                <a:srgbClr val="FBFBFF"/>
              </a:solidFill>
              <a:latin typeface="Times New Roman" pitchFamily="18" charset="0"/>
              <a:cs typeface="Times New Roman" pitchFamily="18" charset="0"/>
            </a:endParaRPr>
          </a:p>
          <a:p>
            <a:pPr marL="0" indent="0" algn="ctr">
              <a:lnSpc>
                <a:spcPct val="100000"/>
              </a:lnSpc>
              <a:spcBef>
                <a:spcPts val="0"/>
              </a:spcBef>
              <a:buNone/>
            </a:pPr>
            <a:r>
              <a:rPr lang="ru-RU" sz="1800" dirty="0" smtClean="0">
                <a:solidFill>
                  <a:srgbClr val="FBFBFF"/>
                </a:solidFill>
                <a:latin typeface="Times New Roman" pitchFamily="18" charset="0"/>
                <a:cs typeface="Times New Roman" pitchFamily="18" charset="0"/>
              </a:rPr>
              <a:t>спортсменов </a:t>
            </a:r>
            <a:r>
              <a:rPr lang="ru-RU" sz="1800" dirty="0">
                <a:solidFill>
                  <a:srgbClr val="FBFBFF"/>
                </a:solidFill>
                <a:latin typeface="Times New Roman" pitchFamily="18" charset="0"/>
                <a:cs typeface="Times New Roman" pitchFamily="18" charset="0"/>
              </a:rPr>
              <a:t>Российской Федерации;</a:t>
            </a:r>
          </a:p>
          <a:p>
            <a:pPr marL="0" indent="0" algn="ctr">
              <a:lnSpc>
                <a:spcPct val="100000"/>
              </a:lnSpc>
              <a:spcBef>
                <a:spcPts val="0"/>
              </a:spcBef>
              <a:buNone/>
            </a:pPr>
            <a:r>
              <a:rPr lang="ru-RU" sz="1800" dirty="0">
                <a:solidFill>
                  <a:srgbClr val="FBFBFF"/>
                </a:solidFill>
                <a:latin typeface="Times New Roman" pitchFamily="18" charset="0"/>
                <a:cs typeface="Times New Roman" pitchFamily="18" charset="0"/>
              </a:rPr>
              <a:t>- в проведении на территории </a:t>
            </a:r>
            <a:r>
              <a:rPr lang="ru-RU" sz="1800" dirty="0" err="1">
                <a:solidFill>
                  <a:srgbClr val="FBFBFF"/>
                </a:solidFill>
                <a:latin typeface="Times New Roman" pitchFamily="18" charset="0"/>
                <a:cs typeface="Times New Roman" pitchFamily="18" charset="0"/>
              </a:rPr>
              <a:t>Халактырского</a:t>
            </a:r>
            <a:r>
              <a:rPr lang="ru-RU" sz="1800" dirty="0">
                <a:solidFill>
                  <a:srgbClr val="FBFBFF"/>
                </a:solidFill>
                <a:latin typeface="Times New Roman" pitchFamily="18" charset="0"/>
                <a:cs typeface="Times New Roman" pitchFamily="18" charset="0"/>
              </a:rPr>
              <a:t> пляжа торжественного открытия туристического визит центра «</a:t>
            </a:r>
            <a:r>
              <a:rPr lang="ru-RU" sz="1800" dirty="0" err="1">
                <a:solidFill>
                  <a:srgbClr val="FBFBFF"/>
                </a:solidFill>
                <a:latin typeface="Times New Roman" pitchFamily="18" charset="0"/>
                <a:cs typeface="Times New Roman" pitchFamily="18" charset="0"/>
              </a:rPr>
              <a:t>Халактырский</a:t>
            </a:r>
            <a:r>
              <a:rPr lang="ru-RU" sz="1800" dirty="0">
                <a:solidFill>
                  <a:srgbClr val="FBFBFF"/>
                </a:solidFill>
                <a:latin typeface="Times New Roman" pitchFamily="18" charset="0"/>
                <a:cs typeface="Times New Roman" pitchFamily="18" charset="0"/>
              </a:rPr>
              <a:t> пляж» и ряда масштабных культурно-развлекательных мероприятий;</a:t>
            </a:r>
          </a:p>
          <a:p>
            <a:pPr marL="0" indent="0" algn="ctr">
              <a:lnSpc>
                <a:spcPct val="100000"/>
              </a:lnSpc>
              <a:spcBef>
                <a:spcPts val="0"/>
              </a:spcBef>
              <a:buNone/>
            </a:pPr>
            <a:r>
              <a:rPr lang="ru-RU" sz="1800" dirty="0">
                <a:solidFill>
                  <a:srgbClr val="FBFBFF"/>
                </a:solidFill>
                <a:latin typeface="Times New Roman" pitchFamily="18" charset="0"/>
                <a:cs typeface="Times New Roman" pitchFamily="18" charset="0"/>
              </a:rPr>
              <a:t>- в проведении праздника «День рыбака» на площади имени В.И. Ленина и на берегу </a:t>
            </a:r>
            <a:r>
              <a:rPr lang="ru-RU" sz="1800" dirty="0" err="1">
                <a:solidFill>
                  <a:srgbClr val="FBFBFF"/>
                </a:solidFill>
                <a:latin typeface="Times New Roman" pitchFamily="18" charset="0"/>
                <a:cs typeface="Times New Roman" pitchFamily="18" charset="0"/>
              </a:rPr>
              <a:t>Култучного</a:t>
            </a:r>
            <a:r>
              <a:rPr lang="ru-RU" sz="1800" dirty="0">
                <a:solidFill>
                  <a:srgbClr val="FBFBFF"/>
                </a:solidFill>
                <a:latin typeface="Times New Roman" pitchFamily="18" charset="0"/>
                <a:cs typeface="Times New Roman" pitchFamily="18" charset="0"/>
              </a:rPr>
              <a:t> озера;</a:t>
            </a:r>
          </a:p>
          <a:p>
            <a:pPr marL="0" indent="0" algn="ctr">
              <a:lnSpc>
                <a:spcPct val="100000"/>
              </a:lnSpc>
              <a:spcBef>
                <a:spcPts val="0"/>
              </a:spcBef>
              <a:buNone/>
            </a:pPr>
            <a:r>
              <a:rPr lang="ru-RU" sz="1800" dirty="0">
                <a:solidFill>
                  <a:srgbClr val="FBFBFF"/>
                </a:solidFill>
                <a:latin typeface="Times New Roman" pitchFamily="18" charset="0"/>
                <a:cs typeface="Times New Roman" pitchFamily="18" charset="0"/>
              </a:rPr>
              <a:t>- в проведении чемпионата и первенства ДФО по горнолыжному спорту на снежнике вулкана </a:t>
            </a:r>
            <a:r>
              <a:rPr lang="ru-RU" sz="1800" dirty="0" err="1">
                <a:solidFill>
                  <a:srgbClr val="FBFBFF"/>
                </a:solidFill>
                <a:latin typeface="Times New Roman" pitchFamily="18" charset="0"/>
                <a:cs typeface="Times New Roman" pitchFamily="18" charset="0"/>
              </a:rPr>
              <a:t>Козельский</a:t>
            </a:r>
            <a:r>
              <a:rPr lang="ru-RU" sz="1800" dirty="0" smtClean="0">
                <a:solidFill>
                  <a:srgbClr val="FBFBFF"/>
                </a:solidFill>
                <a:latin typeface="Times New Roman" pitchFamily="18" charset="0"/>
                <a:cs typeface="Times New Roman" pitchFamily="18" charset="0"/>
              </a:rPr>
              <a:t>.</a:t>
            </a:r>
            <a:endParaRPr lang="ru-RU" sz="1800" dirty="0">
              <a:solidFill>
                <a:srgbClr val="FBFBFF"/>
              </a:solidFill>
              <a:latin typeface="Times New Roman" pitchFamily="18" charset="0"/>
              <a:cs typeface="Times New Roman" pitchFamily="18" charset="0"/>
            </a:endParaRPr>
          </a:p>
        </p:txBody>
      </p:sp>
    </p:spTree>
    <p:extLst>
      <p:ext uri="{BB962C8B-B14F-4D97-AF65-F5344CB8AC3E}">
        <p14:creationId xmlns:p14="http://schemas.microsoft.com/office/powerpoint/2010/main" val="4769602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2"/>
          <p:cNvSpPr>
            <a:spLocks noGrp="1"/>
          </p:cNvSpPr>
          <p:nvPr>
            <p:ph type="title"/>
          </p:nvPr>
        </p:nvSpPr>
        <p:spPr>
          <a:xfrm>
            <a:off x="0" y="2"/>
            <a:ext cx="9144000" cy="838197"/>
          </a:xfrm>
        </p:spPr>
        <p:txBody>
          <a:bodyPr>
            <a:normAutofit/>
          </a:bodyPr>
          <a:lstStyle/>
          <a:p>
            <a:pPr algn="ctr"/>
            <a:r>
              <a:rPr lang="ru-RU" sz="2400" dirty="0" smtClean="0">
                <a:solidFill>
                  <a:srgbClr val="F3F7FE"/>
                </a:solidFill>
                <a:effectLst>
                  <a:glow rad="228600">
                    <a:schemeClr val="accent1">
                      <a:satMod val="175000"/>
                      <a:alpha val="40000"/>
                    </a:schemeClr>
                  </a:glow>
                </a:effectLst>
                <a:latin typeface="Times New Roman" pitchFamily="18" charset="0"/>
                <a:cs typeface="Times New Roman" pitchFamily="18" charset="0"/>
              </a:rPr>
              <a:t>ОКАЗАНИЕ ПОМОЩИ И ОБЕСПЕЧЕНИЕ БЕЗОПАСНОСТИ</a:t>
            </a:r>
            <a:br>
              <a:rPr lang="ru-RU" sz="2400" dirty="0" smtClean="0">
                <a:solidFill>
                  <a:srgbClr val="F3F7FE"/>
                </a:solidFill>
                <a:effectLst>
                  <a:glow rad="228600">
                    <a:schemeClr val="accent1">
                      <a:satMod val="175000"/>
                      <a:alpha val="40000"/>
                    </a:schemeClr>
                  </a:glow>
                </a:effectLst>
                <a:latin typeface="Times New Roman" pitchFamily="18" charset="0"/>
                <a:cs typeface="Times New Roman" pitchFamily="18" charset="0"/>
              </a:rPr>
            </a:br>
            <a:r>
              <a:rPr lang="ru-RU" sz="2400" dirty="0" smtClean="0">
                <a:solidFill>
                  <a:srgbClr val="F3F7FE"/>
                </a:solidFill>
                <a:effectLst>
                  <a:glow rad="228600">
                    <a:schemeClr val="accent1">
                      <a:satMod val="175000"/>
                      <a:alpha val="40000"/>
                    </a:schemeClr>
                  </a:glow>
                </a:effectLst>
                <a:latin typeface="Times New Roman" pitchFamily="18" charset="0"/>
                <a:cs typeface="Times New Roman" pitchFamily="18" charset="0"/>
              </a:rPr>
              <a:t> ПРИ ПРОВЕДЕНИИ МЕРОПРИЯТИЙ</a:t>
            </a:r>
            <a:endParaRPr lang="ru-RU" sz="2400" dirty="0">
              <a:solidFill>
                <a:srgbClr val="F3F7FE"/>
              </a:solidFill>
              <a:effectLst>
                <a:glow rad="228600">
                  <a:schemeClr val="accent1">
                    <a:satMod val="175000"/>
                    <a:alpha val="40000"/>
                  </a:schemeClr>
                </a:glow>
              </a:effectLst>
              <a:latin typeface="Times New Roman" pitchFamily="18" charset="0"/>
              <a:cs typeface="Times New Roman" pitchFamily="18" charset="0"/>
            </a:endParaRPr>
          </a:p>
        </p:txBody>
      </p:sp>
      <p:sp>
        <p:nvSpPr>
          <p:cNvPr id="5" name="Subtitle 2"/>
          <p:cNvSpPr txBox="1">
            <a:spLocks/>
          </p:cNvSpPr>
          <p:nvPr/>
        </p:nvSpPr>
        <p:spPr>
          <a:xfrm>
            <a:off x="85725" y="1041991"/>
            <a:ext cx="8915399" cy="358509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buFontTx/>
              <a:buChar char="-"/>
            </a:pPr>
            <a:r>
              <a:rPr lang="ru-RU" sz="1800" dirty="0" smtClean="0">
                <a:solidFill>
                  <a:srgbClr val="FBFBFF"/>
                </a:solidFill>
                <a:latin typeface="Times New Roman" pitchFamily="18" charset="0"/>
                <a:cs typeface="Times New Roman" pitchFamily="18" charset="0"/>
              </a:rPr>
              <a:t>в </a:t>
            </a:r>
            <a:r>
              <a:rPr lang="ru-RU" sz="1800" dirty="0">
                <a:solidFill>
                  <a:srgbClr val="FBFBFF"/>
                </a:solidFill>
                <a:latin typeface="Times New Roman" pitchFamily="18" charset="0"/>
                <a:cs typeface="Times New Roman" pitchFamily="18" charset="0"/>
              </a:rPr>
              <a:t>проведении праздника «День рыбака» на площади имени В.И. Ленина </a:t>
            </a:r>
            <a:endParaRPr lang="ru-RU" sz="1800" dirty="0" smtClean="0">
              <a:solidFill>
                <a:srgbClr val="FBFBFF"/>
              </a:solidFill>
              <a:latin typeface="Times New Roman" pitchFamily="18" charset="0"/>
              <a:cs typeface="Times New Roman" pitchFamily="18" charset="0"/>
            </a:endParaRPr>
          </a:p>
          <a:p>
            <a:pPr marL="0" indent="0" algn="ctr">
              <a:lnSpc>
                <a:spcPct val="100000"/>
              </a:lnSpc>
              <a:spcBef>
                <a:spcPts val="0"/>
              </a:spcBef>
              <a:buNone/>
            </a:pPr>
            <a:r>
              <a:rPr lang="ru-RU" sz="1800" dirty="0" smtClean="0">
                <a:solidFill>
                  <a:srgbClr val="FBFBFF"/>
                </a:solidFill>
                <a:latin typeface="Times New Roman" pitchFamily="18" charset="0"/>
                <a:cs typeface="Times New Roman" pitchFamily="18" charset="0"/>
              </a:rPr>
              <a:t>и </a:t>
            </a:r>
            <a:r>
              <a:rPr lang="ru-RU" sz="1800" dirty="0">
                <a:solidFill>
                  <a:srgbClr val="FBFBFF"/>
                </a:solidFill>
                <a:latin typeface="Times New Roman" pitchFamily="18" charset="0"/>
                <a:cs typeface="Times New Roman" pitchFamily="18" charset="0"/>
              </a:rPr>
              <a:t>на берегу </a:t>
            </a:r>
            <a:r>
              <a:rPr lang="ru-RU" sz="1800" dirty="0" err="1">
                <a:solidFill>
                  <a:srgbClr val="FBFBFF"/>
                </a:solidFill>
                <a:latin typeface="Times New Roman" pitchFamily="18" charset="0"/>
                <a:cs typeface="Times New Roman" pitchFamily="18" charset="0"/>
              </a:rPr>
              <a:t>Култучного</a:t>
            </a:r>
            <a:r>
              <a:rPr lang="ru-RU" sz="1800" dirty="0">
                <a:solidFill>
                  <a:srgbClr val="FBFBFF"/>
                </a:solidFill>
                <a:latin typeface="Times New Roman" pitchFamily="18" charset="0"/>
                <a:cs typeface="Times New Roman" pitchFamily="18" charset="0"/>
              </a:rPr>
              <a:t> озера;</a:t>
            </a:r>
          </a:p>
          <a:p>
            <a:pPr algn="ctr">
              <a:lnSpc>
                <a:spcPct val="100000"/>
              </a:lnSpc>
              <a:spcBef>
                <a:spcPts val="600"/>
              </a:spcBef>
              <a:buFontTx/>
              <a:buChar char="-"/>
            </a:pPr>
            <a:r>
              <a:rPr lang="ru-RU" sz="1800" dirty="0" smtClean="0">
                <a:solidFill>
                  <a:srgbClr val="FBFBFF"/>
                </a:solidFill>
                <a:latin typeface="Times New Roman" pitchFamily="18" charset="0"/>
                <a:cs typeface="Times New Roman" pitchFamily="18" charset="0"/>
              </a:rPr>
              <a:t>в </a:t>
            </a:r>
            <a:r>
              <a:rPr lang="ru-RU" sz="1800" dirty="0">
                <a:solidFill>
                  <a:srgbClr val="FBFBFF"/>
                </a:solidFill>
                <a:latin typeface="Times New Roman" pitchFamily="18" charset="0"/>
                <a:cs typeface="Times New Roman" pitchFamily="18" charset="0"/>
              </a:rPr>
              <a:t>проведении чемпионата и первенства ДФО по горнолыжному спорту </a:t>
            </a:r>
            <a:endParaRPr lang="ru-RU" sz="1800" dirty="0" smtClean="0">
              <a:solidFill>
                <a:srgbClr val="FBFBFF"/>
              </a:solidFill>
              <a:latin typeface="Times New Roman" pitchFamily="18" charset="0"/>
              <a:cs typeface="Times New Roman" pitchFamily="18" charset="0"/>
            </a:endParaRPr>
          </a:p>
          <a:p>
            <a:pPr marL="0" indent="0" algn="ctr">
              <a:lnSpc>
                <a:spcPct val="100000"/>
              </a:lnSpc>
              <a:spcBef>
                <a:spcPts val="0"/>
              </a:spcBef>
              <a:buNone/>
            </a:pPr>
            <a:r>
              <a:rPr lang="ru-RU" sz="1800" dirty="0" smtClean="0">
                <a:solidFill>
                  <a:srgbClr val="FBFBFF"/>
                </a:solidFill>
                <a:latin typeface="Times New Roman" pitchFamily="18" charset="0"/>
                <a:cs typeface="Times New Roman" pitchFamily="18" charset="0"/>
              </a:rPr>
              <a:t>на </a:t>
            </a:r>
            <a:r>
              <a:rPr lang="ru-RU" sz="1800" dirty="0">
                <a:solidFill>
                  <a:srgbClr val="FBFBFF"/>
                </a:solidFill>
                <a:latin typeface="Times New Roman" pitchFamily="18" charset="0"/>
                <a:cs typeface="Times New Roman" pitchFamily="18" charset="0"/>
              </a:rPr>
              <a:t>снежнике вулкана </a:t>
            </a:r>
            <a:r>
              <a:rPr lang="ru-RU" sz="1800" dirty="0" err="1">
                <a:solidFill>
                  <a:srgbClr val="FBFBFF"/>
                </a:solidFill>
                <a:latin typeface="Times New Roman" pitchFamily="18" charset="0"/>
                <a:cs typeface="Times New Roman" pitchFamily="18" charset="0"/>
              </a:rPr>
              <a:t>Козельский</a:t>
            </a:r>
            <a:r>
              <a:rPr lang="ru-RU" sz="1800" dirty="0">
                <a:solidFill>
                  <a:srgbClr val="FBFBFF"/>
                </a:solidFill>
                <a:latin typeface="Times New Roman" pitchFamily="18" charset="0"/>
                <a:cs typeface="Times New Roman" pitchFamily="18" charset="0"/>
              </a:rPr>
              <a:t>.</a:t>
            </a:r>
          </a:p>
          <a:p>
            <a:pPr marL="0" indent="0" algn="ctr">
              <a:lnSpc>
                <a:spcPct val="100000"/>
              </a:lnSpc>
              <a:spcBef>
                <a:spcPts val="600"/>
              </a:spcBef>
              <a:buNone/>
            </a:pPr>
            <a:r>
              <a:rPr lang="ru-RU" sz="1800" dirty="0">
                <a:solidFill>
                  <a:srgbClr val="FBFBFF"/>
                </a:solidFill>
                <a:latin typeface="Times New Roman" pitchFamily="18" charset="0"/>
                <a:cs typeface="Times New Roman" pitchFamily="18" charset="0"/>
              </a:rPr>
              <a:t>- в проведении краевого праздника «Дни туризма в Камчатском крае» на вулканах </a:t>
            </a:r>
            <a:r>
              <a:rPr lang="ru-RU" sz="1800" dirty="0" err="1">
                <a:solidFill>
                  <a:srgbClr val="FBFBFF"/>
                </a:solidFill>
                <a:latin typeface="Times New Roman" pitchFamily="18" charset="0"/>
                <a:cs typeface="Times New Roman" pitchFamily="18" charset="0"/>
              </a:rPr>
              <a:t>Авачинский</a:t>
            </a:r>
            <a:r>
              <a:rPr lang="ru-RU" sz="1800" dirty="0">
                <a:solidFill>
                  <a:srgbClr val="FBFBFF"/>
                </a:solidFill>
                <a:latin typeface="Times New Roman" pitchFamily="18" charset="0"/>
                <a:cs typeface="Times New Roman" pitchFamily="18" charset="0"/>
              </a:rPr>
              <a:t> и </a:t>
            </a:r>
            <a:r>
              <a:rPr lang="ru-RU" sz="1800" dirty="0" err="1">
                <a:solidFill>
                  <a:srgbClr val="FBFBFF"/>
                </a:solidFill>
                <a:latin typeface="Times New Roman" pitchFamily="18" charset="0"/>
                <a:cs typeface="Times New Roman" pitchFamily="18" charset="0"/>
              </a:rPr>
              <a:t>Козельский</a:t>
            </a:r>
            <a:r>
              <a:rPr lang="ru-RU" sz="1800" dirty="0">
                <a:solidFill>
                  <a:srgbClr val="FBFBFF"/>
                </a:solidFill>
                <a:latin typeface="Times New Roman" pitchFamily="18" charset="0"/>
                <a:cs typeface="Times New Roman" pitchFamily="18" charset="0"/>
              </a:rPr>
              <a:t>, а так же четвертого этапа Кубка России (по дисциплинам - </a:t>
            </a:r>
            <a:r>
              <a:rPr lang="ru-RU" sz="1800" dirty="0" err="1">
                <a:solidFill>
                  <a:srgbClr val="FBFBFF"/>
                </a:solidFill>
                <a:latin typeface="Times New Roman" pitchFamily="18" charset="0"/>
                <a:cs typeface="Times New Roman" pitchFamily="18" charset="0"/>
              </a:rPr>
              <a:t>скайраннинг</a:t>
            </a:r>
            <a:r>
              <a:rPr lang="ru-RU" sz="1800" dirty="0">
                <a:solidFill>
                  <a:srgbClr val="FBFBFF"/>
                </a:solidFill>
                <a:latin typeface="Times New Roman" pitchFamily="18" charset="0"/>
                <a:cs typeface="Times New Roman" pitchFamily="18" charset="0"/>
              </a:rPr>
              <a:t> - гонка - скоростное восхождение);</a:t>
            </a:r>
          </a:p>
          <a:p>
            <a:pPr marL="0" indent="0" algn="ctr">
              <a:lnSpc>
                <a:spcPct val="100000"/>
              </a:lnSpc>
              <a:spcBef>
                <a:spcPts val="600"/>
              </a:spcBef>
              <a:buNone/>
            </a:pPr>
            <a:r>
              <a:rPr lang="ru-RU" sz="1800" dirty="0">
                <a:solidFill>
                  <a:srgbClr val="FBFBFF"/>
                </a:solidFill>
                <a:latin typeface="Times New Roman" pitchFamily="18" charset="0"/>
                <a:cs typeface="Times New Roman" pitchFamily="18" charset="0"/>
              </a:rPr>
              <a:t>- в проведении восьмого Камчатского краевого фестиваля «Сохраним лососей вместе»;</a:t>
            </a:r>
          </a:p>
          <a:p>
            <a:pPr marL="0" indent="0" algn="ctr">
              <a:lnSpc>
                <a:spcPct val="100000"/>
              </a:lnSpc>
              <a:spcBef>
                <a:spcPts val="0"/>
              </a:spcBef>
              <a:buNone/>
            </a:pPr>
            <a:r>
              <a:rPr lang="ru-RU" sz="1800" dirty="0">
                <a:solidFill>
                  <a:srgbClr val="FBFBFF"/>
                </a:solidFill>
                <a:latin typeface="Times New Roman" pitchFamily="18" charset="0"/>
                <a:cs typeface="Times New Roman" pitchFamily="18" charset="0"/>
              </a:rPr>
              <a:t>- в проведении чемпионата Камчатского края по мотокроссу на территории п. Озерновский </a:t>
            </a:r>
            <a:r>
              <a:rPr lang="ru-RU" sz="1800" dirty="0" err="1">
                <a:solidFill>
                  <a:srgbClr val="FBFBFF"/>
                </a:solidFill>
                <a:latin typeface="Times New Roman" pitchFamily="18" charset="0"/>
                <a:cs typeface="Times New Roman" pitchFamily="18" charset="0"/>
              </a:rPr>
              <a:t>Усть</a:t>
            </a:r>
            <a:r>
              <a:rPr lang="ru-RU" sz="1800" dirty="0">
                <a:solidFill>
                  <a:srgbClr val="FBFBFF"/>
                </a:solidFill>
                <a:latin typeface="Times New Roman" pitchFamily="18" charset="0"/>
                <a:cs typeface="Times New Roman" pitchFamily="18" charset="0"/>
              </a:rPr>
              <a:t>-Большерецкого муниципального района, в районе Черной сопки.</a:t>
            </a:r>
          </a:p>
          <a:p>
            <a:pPr marL="0" indent="0" algn="ctr">
              <a:lnSpc>
                <a:spcPct val="100000"/>
              </a:lnSpc>
              <a:spcBef>
                <a:spcPts val="0"/>
              </a:spcBef>
              <a:buNone/>
            </a:pPr>
            <a:endParaRPr lang="ru-RU" sz="1800" dirty="0">
              <a:solidFill>
                <a:srgbClr val="FBFBFF"/>
              </a:solidFill>
              <a:latin typeface="Times New Roman" pitchFamily="18" charset="0"/>
              <a:cs typeface="Times New Roman" pitchFamily="18" charset="0"/>
            </a:endParaRPr>
          </a:p>
        </p:txBody>
      </p:sp>
    </p:spTree>
    <p:extLst>
      <p:ext uri="{BB962C8B-B14F-4D97-AF65-F5344CB8AC3E}">
        <p14:creationId xmlns:p14="http://schemas.microsoft.com/office/powerpoint/2010/main" val="27294199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ubtitle 2"/>
          <p:cNvSpPr txBox="1">
            <a:spLocks/>
          </p:cNvSpPr>
          <p:nvPr/>
        </p:nvSpPr>
        <p:spPr>
          <a:xfrm>
            <a:off x="4787900" y="1079501"/>
            <a:ext cx="4152900" cy="366134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ru-RU" sz="1800" dirty="0" smtClean="0">
                <a:solidFill>
                  <a:srgbClr val="FBFBFF"/>
                </a:solidFill>
                <a:effectLst/>
                <a:latin typeface="Times New Roman" pitchFamily="18" charset="0"/>
                <a:cs typeface="Times New Roman" pitchFamily="18" charset="0"/>
              </a:rPr>
              <a:t>Учебный </a:t>
            </a:r>
            <a:r>
              <a:rPr lang="ru-RU" sz="1800" dirty="0">
                <a:solidFill>
                  <a:srgbClr val="FBFBFF"/>
                </a:solidFill>
                <a:effectLst/>
                <a:latin typeface="Times New Roman" pitchFamily="18" charset="0"/>
                <a:cs typeface="Times New Roman" pitchFamily="18" charset="0"/>
              </a:rPr>
              <a:t>центр подготовки пожарных и спасателей.</a:t>
            </a:r>
          </a:p>
          <a:p>
            <a:pPr marL="0" indent="0" algn="ctr">
              <a:lnSpc>
                <a:spcPct val="100000"/>
              </a:lnSpc>
              <a:spcBef>
                <a:spcPts val="0"/>
              </a:spcBef>
              <a:buNone/>
            </a:pPr>
            <a:r>
              <a:rPr lang="ru-RU" sz="1800" dirty="0">
                <a:solidFill>
                  <a:srgbClr val="FBFBFF"/>
                </a:solidFill>
                <a:effectLst/>
                <a:latin typeface="Times New Roman" pitchFamily="18" charset="0"/>
                <a:cs typeface="Times New Roman" pitchFamily="18" charset="0"/>
              </a:rPr>
              <a:t>База материально-технического </a:t>
            </a:r>
            <a:r>
              <a:rPr lang="ru-RU" sz="1800" dirty="0" smtClean="0">
                <a:solidFill>
                  <a:srgbClr val="FBFBFF"/>
                </a:solidFill>
                <a:effectLst/>
                <a:latin typeface="Times New Roman" pitchFamily="18" charset="0"/>
                <a:cs typeface="Times New Roman" pitchFamily="18" charset="0"/>
              </a:rPr>
              <a:t>обеспечения</a:t>
            </a:r>
            <a:endParaRPr lang="ru-RU" sz="1800" dirty="0">
              <a:solidFill>
                <a:srgbClr val="FBFBFF"/>
              </a:solidFill>
              <a:effectLst/>
              <a:latin typeface="Times New Roman" pitchFamily="18" charset="0"/>
              <a:cs typeface="Times New Roman" pitchFamily="18" charset="0"/>
            </a:endParaRPr>
          </a:p>
          <a:p>
            <a:pPr marL="0" indent="0" algn="ctr">
              <a:lnSpc>
                <a:spcPct val="100000"/>
              </a:lnSpc>
              <a:spcBef>
                <a:spcPts val="0"/>
              </a:spcBef>
              <a:buNone/>
            </a:pPr>
            <a:r>
              <a:rPr lang="ru-RU" sz="1800" dirty="0">
                <a:solidFill>
                  <a:srgbClr val="FBFBFF"/>
                </a:solidFill>
                <a:effectLst/>
                <a:latin typeface="Times New Roman" pitchFamily="18" charset="0"/>
                <a:cs typeface="Times New Roman" pitchFamily="18" charset="0"/>
              </a:rPr>
              <a:t>База хранения краевого </a:t>
            </a:r>
            <a:r>
              <a:rPr lang="ru-RU" sz="1800" dirty="0" smtClean="0">
                <a:solidFill>
                  <a:srgbClr val="FBFBFF"/>
                </a:solidFill>
                <a:effectLst/>
                <a:latin typeface="Times New Roman" pitchFamily="18" charset="0"/>
                <a:cs typeface="Times New Roman" pitchFamily="18" charset="0"/>
              </a:rPr>
              <a:t>резерва</a:t>
            </a:r>
            <a:endParaRPr lang="ru-RU" sz="1800" dirty="0">
              <a:solidFill>
                <a:srgbClr val="FBFBFF"/>
              </a:solidFill>
              <a:effectLst/>
              <a:latin typeface="Times New Roman" pitchFamily="18" charset="0"/>
              <a:cs typeface="Times New Roman" pitchFamily="18" charset="0"/>
            </a:endParaRPr>
          </a:p>
          <a:p>
            <a:pPr marL="0" indent="0" algn="ctr">
              <a:lnSpc>
                <a:spcPct val="100000"/>
              </a:lnSpc>
              <a:spcBef>
                <a:spcPts val="0"/>
              </a:spcBef>
              <a:buNone/>
            </a:pPr>
            <a:r>
              <a:rPr lang="ru-RU" sz="1800" dirty="0">
                <a:solidFill>
                  <a:srgbClr val="FBFBFF"/>
                </a:solidFill>
                <a:effectLst/>
                <a:latin typeface="Times New Roman" pitchFamily="18" charset="0"/>
                <a:cs typeface="Times New Roman" pitchFamily="18" charset="0"/>
              </a:rPr>
              <a:t>База </a:t>
            </a:r>
            <a:r>
              <a:rPr lang="ru-RU" sz="1800" dirty="0" err="1">
                <a:solidFill>
                  <a:srgbClr val="FBFBFF"/>
                </a:solidFill>
                <a:effectLst/>
                <a:latin typeface="Times New Roman" pitchFamily="18" charset="0"/>
                <a:cs typeface="Times New Roman" pitchFamily="18" charset="0"/>
              </a:rPr>
              <a:t>газодымозащитной</a:t>
            </a:r>
            <a:r>
              <a:rPr lang="ru-RU" sz="1800" dirty="0">
                <a:solidFill>
                  <a:srgbClr val="FBFBFF"/>
                </a:solidFill>
                <a:effectLst/>
                <a:latin typeface="Times New Roman" pitchFamily="18" charset="0"/>
                <a:cs typeface="Times New Roman" pitchFamily="18" charset="0"/>
              </a:rPr>
              <a:t> </a:t>
            </a:r>
            <a:r>
              <a:rPr lang="ru-RU" sz="1800" dirty="0" smtClean="0">
                <a:solidFill>
                  <a:srgbClr val="FBFBFF"/>
                </a:solidFill>
                <a:effectLst/>
                <a:latin typeface="Times New Roman" pitchFamily="18" charset="0"/>
                <a:cs typeface="Times New Roman" pitchFamily="18" charset="0"/>
              </a:rPr>
              <a:t>службы</a:t>
            </a:r>
            <a:endParaRPr lang="ru-RU" sz="1800" dirty="0">
              <a:solidFill>
                <a:srgbClr val="FBFBFF"/>
              </a:solidFill>
              <a:effectLst/>
              <a:latin typeface="Times New Roman" pitchFamily="18" charset="0"/>
              <a:cs typeface="Times New Roman" pitchFamily="18" charset="0"/>
            </a:endParaRPr>
          </a:p>
          <a:p>
            <a:pPr marL="0" indent="0" algn="ctr">
              <a:lnSpc>
                <a:spcPct val="100000"/>
              </a:lnSpc>
              <a:spcBef>
                <a:spcPts val="0"/>
              </a:spcBef>
              <a:buNone/>
            </a:pPr>
            <a:r>
              <a:rPr lang="ru-RU" sz="1800" dirty="0">
                <a:solidFill>
                  <a:srgbClr val="FBFBFF"/>
                </a:solidFill>
                <a:effectLst/>
                <a:latin typeface="Times New Roman" pitchFamily="18" charset="0"/>
                <a:cs typeface="Times New Roman" pitchFamily="18" charset="0"/>
              </a:rPr>
              <a:t>Подразделения противопожарной службы Камчатского края:</a:t>
            </a:r>
          </a:p>
          <a:p>
            <a:pPr marL="0" indent="0" algn="ctr">
              <a:lnSpc>
                <a:spcPct val="100000"/>
              </a:lnSpc>
              <a:spcBef>
                <a:spcPts val="0"/>
              </a:spcBef>
              <a:buNone/>
            </a:pPr>
            <a:r>
              <a:rPr lang="ru-RU" sz="1800" dirty="0">
                <a:solidFill>
                  <a:srgbClr val="FBFBFF"/>
                </a:solidFill>
                <a:effectLst/>
                <a:latin typeface="Times New Roman" pitchFamily="18" charset="0"/>
                <a:cs typeface="Times New Roman" pitchFamily="18" charset="0"/>
              </a:rPr>
              <a:t>11 пожарных частей.</a:t>
            </a:r>
          </a:p>
          <a:p>
            <a:pPr marL="0" indent="0" algn="ctr">
              <a:lnSpc>
                <a:spcPct val="100000"/>
              </a:lnSpc>
              <a:spcBef>
                <a:spcPts val="0"/>
              </a:spcBef>
              <a:buNone/>
            </a:pPr>
            <a:r>
              <a:rPr lang="ru-RU" sz="1800" dirty="0">
                <a:solidFill>
                  <a:srgbClr val="FBFBFF"/>
                </a:solidFill>
                <a:effectLst/>
                <a:latin typeface="Times New Roman" pitchFamily="18" charset="0"/>
                <a:cs typeface="Times New Roman" pitchFamily="18" charset="0"/>
              </a:rPr>
              <a:t>40 пожарных постов.</a:t>
            </a:r>
          </a:p>
        </p:txBody>
      </p:sp>
      <p:pic>
        <p:nvPicPr>
          <p:cNvPr id="9" name="Picture 4" descr="G:\ClipArt\Эмблемы, символика\Эмблема-ЦОД-все.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44616" y="4457617"/>
            <a:ext cx="632184" cy="618386"/>
          </a:xfrm>
          <a:prstGeom prst="rect">
            <a:avLst/>
          </a:prstGeom>
          <a:noFill/>
          <a:effectLst>
            <a:glow rad="2286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sp>
        <p:nvSpPr>
          <p:cNvPr id="4" name="Заголовок 2"/>
          <p:cNvSpPr>
            <a:spLocks noGrp="1"/>
          </p:cNvSpPr>
          <p:nvPr>
            <p:ph type="title"/>
          </p:nvPr>
        </p:nvSpPr>
        <p:spPr>
          <a:xfrm>
            <a:off x="0" y="1"/>
            <a:ext cx="9144000" cy="723900"/>
          </a:xfrm>
        </p:spPr>
        <p:txBody>
          <a:bodyPr>
            <a:normAutofit/>
          </a:bodyPr>
          <a:lstStyle/>
          <a:p>
            <a:pPr algn="ctr"/>
            <a:r>
              <a:rPr lang="ru-RU" sz="2400" dirty="0" smtClean="0">
                <a:solidFill>
                  <a:srgbClr val="F3F7FE"/>
                </a:solidFill>
                <a:effectLst>
                  <a:glow rad="228600">
                    <a:schemeClr val="accent1">
                      <a:satMod val="175000"/>
                      <a:alpha val="40000"/>
                    </a:schemeClr>
                  </a:glow>
                </a:effectLst>
                <a:latin typeface="Times New Roman" pitchFamily="18" charset="0"/>
                <a:cs typeface="Times New Roman" pitchFamily="18" charset="0"/>
              </a:rPr>
              <a:t>СОСТАВ КГКУ «ЦОД»</a:t>
            </a:r>
            <a:endParaRPr lang="ru-RU" sz="2400" dirty="0">
              <a:solidFill>
                <a:srgbClr val="F3F7FE"/>
              </a:solidFill>
              <a:effectLst>
                <a:glow rad="228600">
                  <a:schemeClr val="accent1">
                    <a:satMod val="175000"/>
                    <a:alpha val="40000"/>
                  </a:schemeClr>
                </a:glow>
              </a:effectLst>
              <a:latin typeface="Times New Roman" pitchFamily="18" charset="0"/>
              <a:cs typeface="Times New Roman" pitchFamily="18" charset="0"/>
            </a:endParaRPr>
          </a:p>
        </p:txBody>
      </p:sp>
      <p:sp>
        <p:nvSpPr>
          <p:cNvPr id="5" name="Subtitle 2"/>
          <p:cNvSpPr txBox="1">
            <a:spLocks/>
          </p:cNvSpPr>
          <p:nvPr/>
        </p:nvSpPr>
        <p:spPr>
          <a:xfrm>
            <a:off x="139700" y="901700"/>
            <a:ext cx="4533900" cy="3725387"/>
          </a:xfrm>
          <a:prstGeom prst="rect">
            <a:avLst/>
          </a:prstGeom>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ru-RU" sz="1800" dirty="0">
                <a:solidFill>
                  <a:srgbClr val="FBFBFF"/>
                </a:solidFill>
                <a:effectLst/>
                <a:latin typeface="Times New Roman" pitchFamily="18" charset="0"/>
                <a:cs typeface="Times New Roman" pitchFamily="18" charset="0"/>
              </a:rPr>
              <a:t>Управление.</a:t>
            </a:r>
          </a:p>
          <a:p>
            <a:pPr marL="0" indent="0" algn="ctr">
              <a:lnSpc>
                <a:spcPct val="100000"/>
              </a:lnSpc>
              <a:spcBef>
                <a:spcPts val="0"/>
              </a:spcBef>
              <a:buNone/>
            </a:pPr>
            <a:r>
              <a:rPr lang="ru-RU" sz="1800" dirty="0">
                <a:solidFill>
                  <a:srgbClr val="FBFBFF"/>
                </a:solidFill>
                <a:effectLst/>
                <a:latin typeface="Times New Roman" pitchFamily="18" charset="0"/>
                <a:cs typeface="Times New Roman" pitchFamily="18" charset="0"/>
              </a:rPr>
              <a:t>Бухгалтерия. </a:t>
            </a:r>
          </a:p>
          <a:p>
            <a:pPr marL="0" indent="0" algn="ctr">
              <a:lnSpc>
                <a:spcPct val="100000"/>
              </a:lnSpc>
              <a:spcBef>
                <a:spcPts val="0"/>
              </a:spcBef>
              <a:buNone/>
            </a:pPr>
            <a:r>
              <a:rPr lang="ru-RU" sz="1800" dirty="0">
                <a:solidFill>
                  <a:srgbClr val="FBFBFF"/>
                </a:solidFill>
                <a:effectLst/>
                <a:latin typeface="Times New Roman" pitchFamily="18" charset="0"/>
                <a:cs typeface="Times New Roman" pitchFamily="18" charset="0"/>
              </a:rPr>
              <a:t>Подразделения гражданской </a:t>
            </a:r>
            <a:r>
              <a:rPr lang="ru-RU" sz="1800" dirty="0" smtClean="0">
                <a:solidFill>
                  <a:srgbClr val="FBFBFF"/>
                </a:solidFill>
                <a:effectLst/>
                <a:latin typeface="Times New Roman" pitchFamily="18" charset="0"/>
                <a:cs typeface="Times New Roman" pitchFamily="18" charset="0"/>
              </a:rPr>
              <a:t>защиты</a:t>
            </a:r>
            <a:endParaRPr lang="ru-RU" sz="1800" dirty="0">
              <a:solidFill>
                <a:srgbClr val="FBFBFF"/>
              </a:solidFill>
              <a:effectLst/>
              <a:latin typeface="Times New Roman" pitchFamily="18" charset="0"/>
              <a:cs typeface="Times New Roman" pitchFamily="18" charset="0"/>
            </a:endParaRPr>
          </a:p>
          <a:p>
            <a:pPr marL="0" indent="0" algn="ctr">
              <a:lnSpc>
                <a:spcPct val="100000"/>
              </a:lnSpc>
              <a:spcBef>
                <a:spcPts val="0"/>
              </a:spcBef>
              <a:buNone/>
            </a:pPr>
            <a:r>
              <a:rPr lang="ru-RU" sz="1800" dirty="0">
                <a:solidFill>
                  <a:srgbClr val="FBFBFF"/>
                </a:solidFill>
                <a:effectLst/>
                <a:latin typeface="Times New Roman" pitchFamily="18" charset="0"/>
                <a:cs typeface="Times New Roman" pitchFamily="18" charset="0"/>
              </a:rPr>
              <a:t>Подразделения антикризисного </a:t>
            </a:r>
            <a:r>
              <a:rPr lang="ru-RU" sz="1800" dirty="0" smtClean="0">
                <a:solidFill>
                  <a:srgbClr val="FBFBFF"/>
                </a:solidFill>
                <a:effectLst/>
                <a:latin typeface="Times New Roman" pitchFamily="18" charset="0"/>
                <a:cs typeface="Times New Roman" pitchFamily="18" charset="0"/>
              </a:rPr>
              <a:t>управления</a:t>
            </a:r>
            <a:endParaRPr lang="ru-RU" sz="1800" dirty="0">
              <a:solidFill>
                <a:srgbClr val="FBFBFF"/>
              </a:solidFill>
              <a:effectLst/>
              <a:latin typeface="Times New Roman" pitchFamily="18" charset="0"/>
              <a:cs typeface="Times New Roman" pitchFamily="18" charset="0"/>
            </a:endParaRPr>
          </a:p>
          <a:p>
            <a:pPr marL="0" indent="0" algn="ctr">
              <a:lnSpc>
                <a:spcPct val="100000"/>
              </a:lnSpc>
              <a:spcBef>
                <a:spcPts val="0"/>
              </a:spcBef>
              <a:buNone/>
            </a:pPr>
            <a:r>
              <a:rPr lang="ru-RU" sz="1800" dirty="0">
                <a:solidFill>
                  <a:srgbClr val="FBFBFF"/>
                </a:solidFill>
                <a:effectLst/>
                <a:latin typeface="Times New Roman" pitchFamily="18" charset="0"/>
                <a:cs typeface="Times New Roman" pitchFamily="18" charset="0"/>
              </a:rPr>
              <a:t>Подразделения материально-технического обеспечения.</a:t>
            </a:r>
          </a:p>
          <a:p>
            <a:pPr marL="0" indent="0" algn="ctr">
              <a:lnSpc>
                <a:spcPct val="100000"/>
              </a:lnSpc>
              <a:spcBef>
                <a:spcPts val="0"/>
              </a:spcBef>
              <a:buNone/>
            </a:pPr>
            <a:r>
              <a:rPr lang="ru-RU" sz="1800" dirty="0">
                <a:solidFill>
                  <a:srgbClr val="FBFBFF"/>
                </a:solidFill>
                <a:effectLst/>
                <a:latin typeface="Times New Roman" pitchFamily="18" charset="0"/>
                <a:cs typeface="Times New Roman" pitchFamily="18" charset="0"/>
              </a:rPr>
              <a:t>Поисково-спасательный отряд Камчатского края, в который входят:</a:t>
            </a:r>
          </a:p>
          <a:p>
            <a:pPr marL="0" indent="0" algn="ctr">
              <a:lnSpc>
                <a:spcPct val="100000"/>
              </a:lnSpc>
              <a:spcBef>
                <a:spcPts val="0"/>
              </a:spcBef>
              <a:buNone/>
            </a:pPr>
            <a:r>
              <a:rPr lang="ru-RU" sz="1800" dirty="0" smtClean="0">
                <a:solidFill>
                  <a:srgbClr val="FBFBFF"/>
                </a:solidFill>
                <a:effectLst/>
                <a:latin typeface="Times New Roman" pitchFamily="18" charset="0"/>
                <a:cs typeface="Times New Roman" pitchFamily="18" charset="0"/>
              </a:rPr>
              <a:t>отряд </a:t>
            </a:r>
            <a:r>
              <a:rPr lang="ru-RU" sz="1800" dirty="0">
                <a:solidFill>
                  <a:srgbClr val="FBFBFF"/>
                </a:solidFill>
                <a:effectLst/>
                <a:latin typeface="Times New Roman" pitchFamily="18" charset="0"/>
                <a:cs typeface="Times New Roman" pitchFamily="18" charset="0"/>
              </a:rPr>
              <a:t>по ликвидации аварийных разливов </a:t>
            </a:r>
            <a:r>
              <a:rPr lang="ru-RU" sz="1800" dirty="0" smtClean="0">
                <a:solidFill>
                  <a:srgbClr val="FBFBFF"/>
                </a:solidFill>
                <a:effectLst/>
                <a:latin typeface="Times New Roman" pitchFamily="18" charset="0"/>
                <a:cs typeface="Times New Roman" pitchFamily="18" charset="0"/>
              </a:rPr>
              <a:t>нефтепродуктов</a:t>
            </a:r>
            <a:endParaRPr lang="ru-RU" sz="1800" dirty="0">
              <a:solidFill>
                <a:srgbClr val="FBFBFF"/>
              </a:solidFill>
              <a:effectLst/>
              <a:latin typeface="Times New Roman" pitchFamily="18" charset="0"/>
              <a:cs typeface="Times New Roman" pitchFamily="18" charset="0"/>
            </a:endParaRPr>
          </a:p>
          <a:p>
            <a:pPr marL="0" indent="0" algn="ctr">
              <a:lnSpc>
                <a:spcPct val="100000"/>
              </a:lnSpc>
              <a:spcBef>
                <a:spcPts val="0"/>
              </a:spcBef>
              <a:buNone/>
            </a:pPr>
            <a:r>
              <a:rPr lang="ru-RU" sz="1800" dirty="0" smtClean="0">
                <a:solidFill>
                  <a:srgbClr val="FBFBFF"/>
                </a:solidFill>
                <a:effectLst/>
                <a:latin typeface="Times New Roman" pitchFamily="18" charset="0"/>
                <a:cs typeface="Times New Roman" pitchFamily="18" charset="0"/>
              </a:rPr>
              <a:t>5 </a:t>
            </a:r>
            <a:r>
              <a:rPr lang="ru-RU" sz="1800" dirty="0">
                <a:solidFill>
                  <a:srgbClr val="FBFBFF"/>
                </a:solidFill>
                <a:effectLst/>
                <a:latin typeface="Times New Roman" pitchFamily="18" charset="0"/>
                <a:cs typeface="Times New Roman" pitchFamily="18" charset="0"/>
              </a:rPr>
              <a:t>филиалов поисково-спасательного </a:t>
            </a:r>
            <a:r>
              <a:rPr lang="ru-RU" sz="1800" dirty="0" smtClean="0">
                <a:solidFill>
                  <a:srgbClr val="FBFBFF"/>
                </a:solidFill>
                <a:effectLst/>
                <a:latin typeface="Times New Roman" pitchFamily="18" charset="0"/>
                <a:cs typeface="Times New Roman" pitchFamily="18" charset="0"/>
              </a:rPr>
              <a:t>отряда</a:t>
            </a:r>
          </a:p>
          <a:p>
            <a:pPr marL="0" indent="0" algn="ctr">
              <a:lnSpc>
                <a:spcPct val="100000"/>
              </a:lnSpc>
              <a:spcBef>
                <a:spcPts val="0"/>
              </a:spcBef>
              <a:buNone/>
            </a:pPr>
            <a:r>
              <a:rPr lang="ru-RU" sz="1800" dirty="0">
                <a:solidFill>
                  <a:srgbClr val="FBFBFF"/>
                </a:solidFill>
                <a:effectLst/>
                <a:latin typeface="Times New Roman" pitchFamily="18" charset="0"/>
                <a:cs typeface="Times New Roman" pitchFamily="18" charset="0"/>
              </a:rPr>
              <a:t>патрульно-спасательный катер</a:t>
            </a:r>
          </a:p>
          <a:p>
            <a:pPr algn="ctr">
              <a:lnSpc>
                <a:spcPct val="100000"/>
              </a:lnSpc>
              <a:spcBef>
                <a:spcPts val="0"/>
              </a:spcBef>
              <a:buFontTx/>
              <a:buChar char="-"/>
            </a:pPr>
            <a:endParaRPr lang="ru-RU" sz="1800" dirty="0">
              <a:solidFill>
                <a:srgbClr val="FBFBFF"/>
              </a:solidFill>
              <a:effectLst>
                <a:glow rad="127000">
                  <a:srgbClr val="CC0099">
                    <a:alpha val="35000"/>
                  </a:srgbClr>
                </a:glow>
              </a:effectLst>
              <a:latin typeface="Times New Roman" pitchFamily="18" charset="0"/>
              <a:cs typeface="Times New Roman" pitchFamily="18" charset="0"/>
            </a:endParaRPr>
          </a:p>
        </p:txBody>
      </p:sp>
    </p:spTree>
    <p:extLst>
      <p:ext uri="{BB962C8B-B14F-4D97-AF65-F5344CB8AC3E}">
        <p14:creationId xmlns:p14="http://schemas.microsoft.com/office/powerpoint/2010/main" val="3100069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2"/>
          <p:cNvSpPr>
            <a:spLocks noGrp="1"/>
          </p:cNvSpPr>
          <p:nvPr>
            <p:ph type="title"/>
          </p:nvPr>
        </p:nvSpPr>
        <p:spPr>
          <a:xfrm>
            <a:off x="0" y="2"/>
            <a:ext cx="9144000" cy="838197"/>
          </a:xfrm>
        </p:spPr>
        <p:txBody>
          <a:bodyPr>
            <a:normAutofit/>
          </a:bodyPr>
          <a:lstStyle/>
          <a:p>
            <a:pPr algn="ctr"/>
            <a:r>
              <a:rPr lang="ru-RU" sz="2400" dirty="0" smtClean="0">
                <a:solidFill>
                  <a:srgbClr val="F3F7FE"/>
                </a:solidFill>
                <a:effectLst>
                  <a:glow rad="228600">
                    <a:schemeClr val="accent1">
                      <a:satMod val="175000"/>
                      <a:alpha val="40000"/>
                    </a:schemeClr>
                  </a:glow>
                </a:effectLst>
                <a:latin typeface="Times New Roman" pitchFamily="18" charset="0"/>
                <a:cs typeface="Times New Roman" pitchFamily="18" charset="0"/>
              </a:rPr>
              <a:t>ПРОВЕДЕНИЕ ЗАНЯТИЙ, ЛЕКЦИЙ, КОНКУРСОВ В 2019 ГОДУ</a:t>
            </a:r>
            <a:endParaRPr lang="ru-RU" sz="2400" dirty="0">
              <a:solidFill>
                <a:srgbClr val="F3F7FE"/>
              </a:solidFill>
              <a:effectLst>
                <a:glow rad="228600">
                  <a:schemeClr val="accent1">
                    <a:satMod val="175000"/>
                    <a:alpha val="40000"/>
                  </a:schemeClr>
                </a:glow>
              </a:effectLst>
              <a:latin typeface="Times New Roman" pitchFamily="18" charset="0"/>
              <a:cs typeface="Times New Roman" pitchFamily="18" charset="0"/>
            </a:endParaRPr>
          </a:p>
        </p:txBody>
      </p:sp>
      <p:sp>
        <p:nvSpPr>
          <p:cNvPr id="5" name="Subtitle 2"/>
          <p:cNvSpPr txBox="1">
            <a:spLocks/>
          </p:cNvSpPr>
          <p:nvPr/>
        </p:nvSpPr>
        <p:spPr>
          <a:xfrm>
            <a:off x="85725" y="1041991"/>
            <a:ext cx="8915399" cy="358509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buNone/>
            </a:pPr>
            <a:r>
              <a:rPr lang="ru-RU" sz="1800" dirty="0" smtClean="0">
                <a:solidFill>
                  <a:srgbClr val="FBFBFF"/>
                </a:solidFill>
                <a:latin typeface="Times New Roman" pitchFamily="18" charset="0"/>
                <a:cs typeface="Times New Roman" pitchFamily="18" charset="0"/>
              </a:rPr>
              <a:t>В </a:t>
            </a:r>
            <a:r>
              <a:rPr lang="ru-RU" sz="1800" dirty="0">
                <a:solidFill>
                  <a:srgbClr val="FBFBFF"/>
                </a:solidFill>
                <a:latin typeface="Times New Roman" pitchFamily="18" charset="0"/>
                <a:cs typeface="Times New Roman" pitchFamily="18" charset="0"/>
              </a:rPr>
              <a:t>рамках планов проведения совместных занятий с учащимися Петропавловск-Камчатского городского округа и </a:t>
            </a:r>
            <a:r>
              <a:rPr lang="ru-RU" sz="1800" dirty="0" err="1">
                <a:solidFill>
                  <a:srgbClr val="FBFBFF"/>
                </a:solidFill>
                <a:latin typeface="Times New Roman" pitchFamily="18" charset="0"/>
                <a:cs typeface="Times New Roman" pitchFamily="18" charset="0"/>
              </a:rPr>
              <a:t>Елизовского</a:t>
            </a:r>
            <a:r>
              <a:rPr lang="ru-RU" sz="1800" dirty="0">
                <a:solidFill>
                  <a:srgbClr val="FBFBFF"/>
                </a:solidFill>
                <a:latin typeface="Times New Roman" pitchFamily="18" charset="0"/>
                <a:cs typeface="Times New Roman" pitchFamily="18" charset="0"/>
              </a:rPr>
              <a:t> муниципального района регулярно проводились теоретические и практические занятия: организовано проведение 49 экскурсий и практических занятий, 38 теоретических занятий, 6 конкурсов рисунков по тематике ГОЧС, 9 викторин, 18 соревнований, 8 круглых столов «Хочу все знать о спасателях», 9 встреч с психологами «Психологические особенности поведения в ЧС». </a:t>
            </a:r>
          </a:p>
          <a:p>
            <a:pPr marL="0" indent="0" algn="ctr">
              <a:lnSpc>
                <a:spcPct val="120000"/>
              </a:lnSpc>
              <a:spcBef>
                <a:spcPts val="0"/>
              </a:spcBef>
              <a:buNone/>
            </a:pPr>
            <a:r>
              <a:rPr lang="ru-RU" sz="1800" dirty="0" smtClean="0">
                <a:solidFill>
                  <a:srgbClr val="FBFBFF"/>
                </a:solidFill>
                <a:latin typeface="Times New Roman" pitchFamily="18" charset="0"/>
                <a:cs typeface="Times New Roman" pitchFamily="18" charset="0"/>
              </a:rPr>
              <a:t>В </a:t>
            </a:r>
            <a:r>
              <a:rPr lang="ru-RU" sz="1800" dirty="0">
                <a:solidFill>
                  <a:srgbClr val="FBFBFF"/>
                </a:solidFill>
                <a:latin typeface="Times New Roman" pitchFamily="18" charset="0"/>
                <a:cs typeface="Times New Roman" pitchFamily="18" charset="0"/>
              </a:rPr>
              <a:t>рамках планов проведения занятий и тренировок по безопасности жизнедеятельности в образовательных организациях Камчатского края на 2018-2019, 2019-2020 учебные годы осуществлялось постоянное методическое руководство и контроль за проведением классных часов, тренировок и других занятий;</a:t>
            </a:r>
          </a:p>
        </p:txBody>
      </p:sp>
    </p:spTree>
    <p:extLst>
      <p:ext uri="{BB962C8B-B14F-4D97-AF65-F5344CB8AC3E}">
        <p14:creationId xmlns:p14="http://schemas.microsoft.com/office/powerpoint/2010/main" val="34053915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85725" y="1041991"/>
            <a:ext cx="8915399" cy="358509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spcBef>
                <a:spcPts val="0"/>
              </a:spcBef>
              <a:buNone/>
            </a:pPr>
            <a:r>
              <a:rPr lang="ru-RU" sz="1800" dirty="0" smtClean="0">
                <a:solidFill>
                  <a:srgbClr val="FBFBFF"/>
                </a:solidFill>
                <a:latin typeface="Times New Roman" pitchFamily="18" charset="0"/>
                <a:cs typeface="Times New Roman" pitchFamily="18" charset="0"/>
              </a:rPr>
              <a:t>В </a:t>
            </a:r>
            <a:r>
              <a:rPr lang="ru-RU" sz="1800" dirty="0">
                <a:solidFill>
                  <a:srgbClr val="FBFBFF"/>
                </a:solidFill>
                <a:latin typeface="Times New Roman" pitchFamily="18" charset="0"/>
                <a:cs typeface="Times New Roman" pitchFamily="18" charset="0"/>
              </a:rPr>
              <a:t>рамках проведения Всероссийских открытых уроков «Основы безопасности жизнедеятельности», во всех образовательных организациях Камчатского края проведены четыре открытых урока, приуроченные Дню знаний (1 сентября), Дню пожарной охраны (30 апреля), Всемирному Дню гражданской обороны (1 марта), Дню гражданской обороны РФ (4 октября). К проведению данных уроков организовано максимальное привлечение пожарно-спасательных формирований </a:t>
            </a:r>
            <a:endParaRPr lang="ru-RU" sz="1800" dirty="0" smtClean="0">
              <a:solidFill>
                <a:srgbClr val="FBFBFF"/>
              </a:solidFill>
              <a:latin typeface="Times New Roman" pitchFamily="18" charset="0"/>
              <a:cs typeface="Times New Roman" pitchFamily="18" charset="0"/>
            </a:endParaRPr>
          </a:p>
          <a:p>
            <a:pPr marL="0" indent="0" algn="ctr">
              <a:lnSpc>
                <a:spcPct val="150000"/>
              </a:lnSpc>
              <a:spcBef>
                <a:spcPts val="0"/>
              </a:spcBef>
              <a:buNone/>
            </a:pPr>
            <a:r>
              <a:rPr lang="ru-RU" sz="1800" dirty="0" smtClean="0">
                <a:solidFill>
                  <a:srgbClr val="FBFBFF"/>
                </a:solidFill>
                <a:latin typeface="Times New Roman" pitchFamily="18" charset="0"/>
                <a:cs typeface="Times New Roman" pitchFamily="18" charset="0"/>
              </a:rPr>
              <a:t>и </a:t>
            </a:r>
            <a:r>
              <a:rPr lang="ru-RU" sz="1800" dirty="0">
                <a:solidFill>
                  <a:srgbClr val="FBFBFF"/>
                </a:solidFill>
                <a:latin typeface="Times New Roman" pitchFamily="18" charset="0"/>
                <a:cs typeface="Times New Roman" pitchFamily="18" charset="0"/>
              </a:rPr>
              <a:t>работников КГКУ «ЦОД».</a:t>
            </a:r>
          </a:p>
        </p:txBody>
      </p:sp>
      <p:sp>
        <p:nvSpPr>
          <p:cNvPr id="6" name="Заголовок 2"/>
          <p:cNvSpPr txBox="1">
            <a:spLocks/>
          </p:cNvSpPr>
          <p:nvPr/>
        </p:nvSpPr>
        <p:spPr>
          <a:xfrm>
            <a:off x="0" y="2"/>
            <a:ext cx="9144000" cy="8381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2400" smtClean="0">
                <a:solidFill>
                  <a:srgbClr val="F3F7FE"/>
                </a:solidFill>
                <a:effectLst>
                  <a:glow rad="228600">
                    <a:schemeClr val="accent1">
                      <a:satMod val="175000"/>
                      <a:alpha val="40000"/>
                    </a:schemeClr>
                  </a:glow>
                </a:effectLst>
                <a:latin typeface="Times New Roman" pitchFamily="18" charset="0"/>
                <a:cs typeface="Times New Roman" pitchFamily="18" charset="0"/>
              </a:rPr>
              <a:t>ПРОВЕДЕНИЕ ЗАНЯТИЙ, ЛЕКЦИЙ, КОНКУРСОВ В 2019 ГОДУ</a:t>
            </a:r>
            <a:endParaRPr lang="ru-RU" sz="2400" dirty="0">
              <a:solidFill>
                <a:srgbClr val="F3F7FE"/>
              </a:solidFill>
              <a:effectLst>
                <a:glow rad="228600">
                  <a:schemeClr val="accent1">
                    <a:satMod val="175000"/>
                    <a:alpha val="40000"/>
                  </a:schemeClr>
                </a:glow>
              </a:effectLst>
              <a:latin typeface="Times New Roman" pitchFamily="18" charset="0"/>
              <a:cs typeface="Times New Roman" pitchFamily="18" charset="0"/>
            </a:endParaRPr>
          </a:p>
        </p:txBody>
      </p:sp>
    </p:spTree>
    <p:extLst>
      <p:ext uri="{BB962C8B-B14F-4D97-AF65-F5344CB8AC3E}">
        <p14:creationId xmlns:p14="http://schemas.microsoft.com/office/powerpoint/2010/main" val="12648366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85725" y="1041991"/>
            <a:ext cx="8915399" cy="358509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ru-RU" sz="1800" dirty="0">
                <a:solidFill>
                  <a:srgbClr val="FBFBFF"/>
                </a:solidFill>
                <a:latin typeface="Times New Roman" pitchFamily="18" charset="0"/>
                <a:cs typeface="Times New Roman" pitchFamily="18" charset="0"/>
              </a:rPr>
              <a:t>Организованы и проведены следующие ежегодные конкурсы:</a:t>
            </a:r>
          </a:p>
          <a:p>
            <a:pPr marL="0" indent="0" algn="ctr">
              <a:lnSpc>
                <a:spcPct val="100000"/>
              </a:lnSpc>
              <a:spcBef>
                <a:spcPts val="0"/>
              </a:spcBef>
              <a:buNone/>
            </a:pPr>
            <a:r>
              <a:rPr lang="ru-RU" sz="1800" dirty="0">
                <a:solidFill>
                  <a:srgbClr val="FBFBFF"/>
                </a:solidFill>
                <a:latin typeface="Times New Roman" pitchFamily="18" charset="0"/>
                <a:cs typeface="Times New Roman" pitchFamily="18" charset="0"/>
              </a:rPr>
              <a:t>- региональный этап Всероссийской олимпиады школьников по курсу ОБЖ;</a:t>
            </a:r>
          </a:p>
          <a:p>
            <a:pPr marL="0" indent="0" algn="ctr">
              <a:lnSpc>
                <a:spcPct val="100000"/>
              </a:lnSpc>
              <a:spcBef>
                <a:spcPts val="0"/>
              </a:spcBef>
              <a:buNone/>
            </a:pPr>
            <a:r>
              <a:rPr lang="ru-RU" sz="1800" dirty="0">
                <a:solidFill>
                  <a:srgbClr val="FBFBFF"/>
                </a:solidFill>
                <a:latin typeface="Times New Roman" pitchFamily="18" charset="0"/>
                <a:cs typeface="Times New Roman" pitchFamily="18" charset="0"/>
              </a:rPr>
              <a:t>- краевой смотр-конкурс среди муниципальных образований Камчатского края «Лучшая учебно-материальная база по обучению населения в области гражданской обороны и защиты от чрезвычайных ситуаций природного и техногенного характера»;</a:t>
            </a:r>
          </a:p>
          <a:p>
            <a:pPr algn="ctr">
              <a:lnSpc>
                <a:spcPct val="100000"/>
              </a:lnSpc>
              <a:spcBef>
                <a:spcPts val="0"/>
              </a:spcBef>
              <a:buFontTx/>
              <a:buChar char="-"/>
            </a:pPr>
            <a:r>
              <a:rPr lang="ru-RU" sz="1800" dirty="0" smtClean="0">
                <a:solidFill>
                  <a:srgbClr val="FBFBFF"/>
                </a:solidFill>
                <a:latin typeface="Times New Roman" pitchFamily="18" charset="0"/>
                <a:cs typeface="Times New Roman" pitchFamily="18" charset="0"/>
              </a:rPr>
              <a:t>краевой </a:t>
            </a:r>
            <a:r>
              <a:rPr lang="ru-RU" sz="1800" dirty="0">
                <a:solidFill>
                  <a:srgbClr val="FBFBFF"/>
                </a:solidFill>
                <a:latin typeface="Times New Roman" pitchFamily="18" charset="0"/>
                <a:cs typeface="Times New Roman" pitchFamily="18" charset="0"/>
              </a:rPr>
              <a:t>смотр-конкурс среди муниципальных образований Камчатского края «Лучший учебно-консультационный пункт по ГОЧС муниципального образования </a:t>
            </a:r>
            <a:endParaRPr lang="ru-RU" sz="1800" dirty="0" smtClean="0">
              <a:solidFill>
                <a:srgbClr val="FBFBFF"/>
              </a:solidFill>
              <a:latin typeface="Times New Roman" pitchFamily="18" charset="0"/>
              <a:cs typeface="Times New Roman" pitchFamily="18" charset="0"/>
            </a:endParaRPr>
          </a:p>
          <a:p>
            <a:pPr marL="0" indent="0" algn="ctr">
              <a:lnSpc>
                <a:spcPct val="100000"/>
              </a:lnSpc>
              <a:spcBef>
                <a:spcPts val="0"/>
              </a:spcBef>
              <a:buNone/>
            </a:pPr>
            <a:r>
              <a:rPr lang="ru-RU" sz="1800" dirty="0" smtClean="0">
                <a:solidFill>
                  <a:srgbClr val="FBFBFF"/>
                </a:solidFill>
                <a:latin typeface="Times New Roman" pitchFamily="18" charset="0"/>
                <a:cs typeface="Times New Roman" pitchFamily="18" charset="0"/>
              </a:rPr>
              <a:t>в </a:t>
            </a:r>
            <a:r>
              <a:rPr lang="ru-RU" sz="1800" dirty="0">
                <a:solidFill>
                  <a:srgbClr val="FBFBFF"/>
                </a:solidFill>
                <a:latin typeface="Times New Roman" pitchFamily="18" charset="0"/>
                <a:cs typeface="Times New Roman" pitchFamily="18" charset="0"/>
              </a:rPr>
              <a:t>Камчатском крае»; </a:t>
            </a:r>
          </a:p>
          <a:p>
            <a:pPr algn="ctr">
              <a:lnSpc>
                <a:spcPct val="100000"/>
              </a:lnSpc>
              <a:spcBef>
                <a:spcPts val="0"/>
              </a:spcBef>
              <a:buFontTx/>
              <a:buChar char="-"/>
            </a:pPr>
            <a:r>
              <a:rPr lang="ru-RU" sz="1800" dirty="0" smtClean="0">
                <a:solidFill>
                  <a:srgbClr val="FBFBFF"/>
                </a:solidFill>
                <a:latin typeface="Times New Roman" pitchFamily="18" charset="0"/>
                <a:cs typeface="Times New Roman" pitchFamily="18" charset="0"/>
              </a:rPr>
              <a:t>краевой </a:t>
            </a:r>
            <a:r>
              <a:rPr lang="ru-RU" sz="1800" dirty="0">
                <a:solidFill>
                  <a:srgbClr val="FBFBFF"/>
                </a:solidFill>
                <a:latin typeface="Times New Roman" pitchFamily="18" charset="0"/>
                <a:cs typeface="Times New Roman" pitchFamily="18" charset="0"/>
              </a:rPr>
              <a:t>конкурс «Лучший учитель года по курсу ОБЖ», </a:t>
            </a:r>
            <a:endParaRPr lang="ru-RU" sz="1800" dirty="0" smtClean="0">
              <a:solidFill>
                <a:srgbClr val="FBFBFF"/>
              </a:solidFill>
              <a:latin typeface="Times New Roman" pitchFamily="18" charset="0"/>
              <a:cs typeface="Times New Roman" pitchFamily="18" charset="0"/>
            </a:endParaRPr>
          </a:p>
          <a:p>
            <a:pPr marL="0" indent="0" algn="ctr">
              <a:lnSpc>
                <a:spcPct val="100000"/>
              </a:lnSpc>
              <a:spcBef>
                <a:spcPts val="0"/>
              </a:spcBef>
              <a:buNone/>
            </a:pPr>
            <a:r>
              <a:rPr lang="ru-RU" sz="1800" dirty="0" smtClean="0">
                <a:solidFill>
                  <a:srgbClr val="FBFBFF"/>
                </a:solidFill>
                <a:latin typeface="Times New Roman" pitchFamily="18" charset="0"/>
                <a:cs typeface="Times New Roman" pitchFamily="18" charset="0"/>
              </a:rPr>
              <a:t>«</a:t>
            </a:r>
            <a:r>
              <a:rPr lang="ru-RU" sz="1800" dirty="0">
                <a:solidFill>
                  <a:srgbClr val="FBFBFF"/>
                </a:solidFill>
                <a:latin typeface="Times New Roman" pitchFamily="18" charset="0"/>
                <a:cs typeface="Times New Roman" pitchFamily="18" charset="0"/>
              </a:rPr>
              <a:t>Лучший преподаватель года по дисциплине БЖД»;</a:t>
            </a:r>
          </a:p>
          <a:p>
            <a:pPr marL="0" indent="0" algn="ctr">
              <a:lnSpc>
                <a:spcPct val="100000"/>
              </a:lnSpc>
              <a:spcBef>
                <a:spcPts val="0"/>
              </a:spcBef>
              <a:buNone/>
            </a:pPr>
            <a:r>
              <a:rPr lang="ru-RU" sz="1800" dirty="0">
                <a:solidFill>
                  <a:srgbClr val="FBFBFF"/>
                </a:solidFill>
                <a:latin typeface="Times New Roman" pitchFamily="18" charset="0"/>
                <a:cs typeface="Times New Roman" pitchFamily="18" charset="0"/>
              </a:rPr>
              <a:t>- краевые соревнования «Школа безопасности»;</a:t>
            </a:r>
          </a:p>
          <a:p>
            <a:pPr marL="0" indent="0" algn="ctr">
              <a:lnSpc>
                <a:spcPct val="100000"/>
              </a:lnSpc>
              <a:spcBef>
                <a:spcPts val="0"/>
              </a:spcBef>
              <a:buNone/>
            </a:pPr>
            <a:r>
              <a:rPr lang="ru-RU" sz="1800" dirty="0">
                <a:solidFill>
                  <a:srgbClr val="FBFBFF"/>
                </a:solidFill>
                <a:latin typeface="Times New Roman" pitchFamily="18" charset="0"/>
                <a:cs typeface="Times New Roman" pitchFamily="18" charset="0"/>
              </a:rPr>
              <a:t>- краевой полевой лагерь «Юный спасатель»</a:t>
            </a:r>
          </a:p>
          <a:p>
            <a:pPr marL="0" indent="0" algn="ctr">
              <a:lnSpc>
                <a:spcPct val="100000"/>
              </a:lnSpc>
              <a:spcBef>
                <a:spcPts val="0"/>
              </a:spcBef>
              <a:buNone/>
            </a:pPr>
            <a:endParaRPr lang="ru-RU" sz="1800" dirty="0">
              <a:solidFill>
                <a:srgbClr val="FBFBFF"/>
              </a:solidFill>
              <a:latin typeface="Times New Roman" pitchFamily="18" charset="0"/>
              <a:cs typeface="Times New Roman" pitchFamily="18" charset="0"/>
            </a:endParaRPr>
          </a:p>
        </p:txBody>
      </p:sp>
      <p:sp>
        <p:nvSpPr>
          <p:cNvPr id="6" name="Заголовок 2"/>
          <p:cNvSpPr>
            <a:spLocks noGrp="1"/>
          </p:cNvSpPr>
          <p:nvPr>
            <p:ph type="title"/>
          </p:nvPr>
        </p:nvSpPr>
        <p:spPr>
          <a:xfrm>
            <a:off x="0" y="2"/>
            <a:ext cx="9144000" cy="838197"/>
          </a:xfrm>
        </p:spPr>
        <p:txBody>
          <a:bodyPr>
            <a:normAutofit/>
          </a:bodyPr>
          <a:lstStyle/>
          <a:p>
            <a:pPr algn="ctr"/>
            <a:r>
              <a:rPr lang="ru-RU" sz="2400" dirty="0" smtClean="0">
                <a:solidFill>
                  <a:srgbClr val="F3F7FE"/>
                </a:solidFill>
                <a:effectLst>
                  <a:glow rad="228600">
                    <a:schemeClr val="accent1">
                      <a:satMod val="175000"/>
                      <a:alpha val="40000"/>
                    </a:schemeClr>
                  </a:glow>
                </a:effectLst>
                <a:latin typeface="Times New Roman" pitchFamily="18" charset="0"/>
                <a:cs typeface="Times New Roman" pitchFamily="18" charset="0"/>
              </a:rPr>
              <a:t>ПРОВЕДЕНИЕ ЗАНЯТИЙ, ЛЕКЦИЙ, КОНКУРСОВ В 2019 ГОДУ</a:t>
            </a:r>
            <a:endParaRPr lang="ru-RU" sz="2400" dirty="0">
              <a:solidFill>
                <a:srgbClr val="F3F7FE"/>
              </a:solidFill>
              <a:effectLst>
                <a:glow rad="228600">
                  <a:schemeClr val="accent1">
                    <a:satMod val="175000"/>
                    <a:alpha val="40000"/>
                  </a:schemeClr>
                </a:glow>
              </a:effectLst>
              <a:latin typeface="Times New Roman" pitchFamily="18" charset="0"/>
              <a:cs typeface="Times New Roman" pitchFamily="18" charset="0"/>
            </a:endParaRPr>
          </a:p>
        </p:txBody>
      </p:sp>
    </p:spTree>
    <p:extLst>
      <p:ext uri="{BB962C8B-B14F-4D97-AF65-F5344CB8AC3E}">
        <p14:creationId xmlns:p14="http://schemas.microsoft.com/office/powerpoint/2010/main" val="21094756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85725" y="944545"/>
            <a:ext cx="8915399" cy="36825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spcBef>
                <a:spcPts val="0"/>
              </a:spcBef>
              <a:buNone/>
            </a:pPr>
            <a:r>
              <a:rPr lang="ru-RU" sz="1800" dirty="0">
                <a:solidFill>
                  <a:srgbClr val="FBFBFF"/>
                </a:solidFill>
                <a:latin typeface="Times New Roman" pitchFamily="18" charset="0"/>
                <a:cs typeface="Times New Roman" pitchFamily="18" charset="0"/>
              </a:rPr>
              <a:t>В соответствии с протоколом КЧС и ОПБ Камчатского края №33 от 12.12.2019 года </a:t>
            </a:r>
            <a:endParaRPr lang="ru-RU" sz="1800" dirty="0" smtClean="0">
              <a:solidFill>
                <a:srgbClr val="FBFBFF"/>
              </a:solidFill>
              <a:latin typeface="Times New Roman" pitchFamily="18" charset="0"/>
              <a:cs typeface="Times New Roman" pitchFamily="18" charset="0"/>
            </a:endParaRPr>
          </a:p>
          <a:p>
            <a:pPr marL="0" indent="0" algn="ctr">
              <a:lnSpc>
                <a:spcPct val="150000"/>
              </a:lnSpc>
              <a:spcBef>
                <a:spcPts val="0"/>
              </a:spcBef>
              <a:buNone/>
            </a:pPr>
            <a:r>
              <a:rPr lang="ru-RU" sz="1800" dirty="0" smtClean="0">
                <a:solidFill>
                  <a:srgbClr val="FBFBFF"/>
                </a:solidFill>
                <a:latin typeface="Times New Roman" pitchFamily="18" charset="0"/>
                <a:cs typeface="Times New Roman" pitchFamily="18" charset="0"/>
              </a:rPr>
              <a:t>в </a:t>
            </a:r>
            <a:r>
              <a:rPr lang="ru-RU" sz="1800" dirty="0">
                <a:solidFill>
                  <a:srgbClr val="FBFBFF"/>
                </a:solidFill>
                <a:latin typeface="Times New Roman" pitchFamily="18" charset="0"/>
                <a:cs typeface="Times New Roman" pitchFamily="18" charset="0"/>
              </a:rPr>
              <a:t>декабре 2019 года во всех образовательных организациях ПКГО, </a:t>
            </a:r>
            <a:r>
              <a:rPr lang="ru-RU" sz="1800" dirty="0" err="1">
                <a:solidFill>
                  <a:srgbClr val="FBFBFF"/>
                </a:solidFill>
                <a:latin typeface="Times New Roman" pitchFamily="18" charset="0"/>
                <a:cs typeface="Times New Roman" pitchFamily="18" charset="0"/>
              </a:rPr>
              <a:t>Елизовского</a:t>
            </a:r>
            <a:r>
              <a:rPr lang="ru-RU" sz="1800" dirty="0">
                <a:solidFill>
                  <a:srgbClr val="FBFBFF"/>
                </a:solidFill>
                <a:latin typeface="Times New Roman" pitchFamily="18" charset="0"/>
                <a:cs typeface="Times New Roman" pitchFamily="18" charset="0"/>
              </a:rPr>
              <a:t> </a:t>
            </a:r>
            <a:endParaRPr lang="ru-RU" sz="1800" dirty="0" smtClean="0">
              <a:solidFill>
                <a:srgbClr val="FBFBFF"/>
              </a:solidFill>
              <a:latin typeface="Times New Roman" pitchFamily="18" charset="0"/>
              <a:cs typeface="Times New Roman" pitchFamily="18" charset="0"/>
            </a:endParaRPr>
          </a:p>
          <a:p>
            <a:pPr marL="0" indent="0" algn="ctr">
              <a:lnSpc>
                <a:spcPct val="150000"/>
              </a:lnSpc>
              <a:spcBef>
                <a:spcPts val="0"/>
              </a:spcBef>
              <a:buNone/>
            </a:pPr>
            <a:r>
              <a:rPr lang="ru-RU" sz="1800" dirty="0" smtClean="0">
                <a:solidFill>
                  <a:srgbClr val="FBFBFF"/>
                </a:solidFill>
                <a:latin typeface="Times New Roman" pitchFamily="18" charset="0"/>
                <a:cs typeface="Times New Roman" pitchFamily="18" charset="0"/>
              </a:rPr>
              <a:t>и </a:t>
            </a:r>
            <a:r>
              <a:rPr lang="ru-RU" sz="1800" dirty="0" err="1" smtClean="0">
                <a:solidFill>
                  <a:srgbClr val="FBFBFF"/>
                </a:solidFill>
                <a:latin typeface="Times New Roman" pitchFamily="18" charset="0"/>
                <a:cs typeface="Times New Roman" pitchFamily="18" charset="0"/>
              </a:rPr>
              <a:t>Усть</a:t>
            </a:r>
            <a:r>
              <a:rPr lang="ru-RU" sz="1800" dirty="0" smtClean="0">
                <a:solidFill>
                  <a:srgbClr val="FBFBFF"/>
                </a:solidFill>
                <a:latin typeface="Times New Roman" pitchFamily="18" charset="0"/>
                <a:cs typeface="Times New Roman" pitchFamily="18" charset="0"/>
              </a:rPr>
              <a:t>-Камчатского </a:t>
            </a:r>
            <a:r>
              <a:rPr lang="ru-RU" sz="1800" dirty="0">
                <a:solidFill>
                  <a:srgbClr val="FBFBFF"/>
                </a:solidFill>
                <a:latin typeface="Times New Roman" pitchFamily="18" charset="0"/>
                <a:cs typeface="Times New Roman" pitchFamily="18" charset="0"/>
              </a:rPr>
              <a:t>муниципальных районов проведены занятия для </a:t>
            </a:r>
            <a:r>
              <a:rPr lang="ru-RU" sz="1800" dirty="0" smtClean="0">
                <a:solidFill>
                  <a:srgbClr val="FBFBFF"/>
                </a:solidFill>
                <a:latin typeface="Times New Roman" pitchFamily="18" charset="0"/>
                <a:cs typeface="Times New Roman" pitchFamily="18" charset="0"/>
              </a:rPr>
              <a:t>учащихся</a:t>
            </a:r>
          </a:p>
          <a:p>
            <a:pPr marL="0" indent="0" algn="ctr">
              <a:lnSpc>
                <a:spcPct val="150000"/>
              </a:lnSpc>
              <a:spcBef>
                <a:spcPts val="0"/>
              </a:spcBef>
              <a:buNone/>
            </a:pPr>
            <a:r>
              <a:rPr lang="ru-RU" sz="1800" dirty="0" smtClean="0">
                <a:solidFill>
                  <a:srgbClr val="FBFBFF"/>
                </a:solidFill>
                <a:latin typeface="Times New Roman" pitchFamily="18" charset="0"/>
                <a:cs typeface="Times New Roman" pitchFamily="18" charset="0"/>
              </a:rPr>
              <a:t>и </a:t>
            </a:r>
            <a:r>
              <a:rPr lang="ru-RU" sz="1800" dirty="0">
                <a:solidFill>
                  <a:srgbClr val="FBFBFF"/>
                </a:solidFill>
                <a:latin typeface="Times New Roman" pitchFamily="18" charset="0"/>
                <a:cs typeface="Times New Roman" pitchFamily="18" charset="0"/>
              </a:rPr>
              <a:t>преподавателей по теме «Правила поведения при выбросе вулканического пела»;</a:t>
            </a:r>
          </a:p>
          <a:p>
            <a:pPr marL="0" indent="0" algn="ctr">
              <a:lnSpc>
                <a:spcPct val="150000"/>
              </a:lnSpc>
              <a:spcBef>
                <a:spcPts val="1200"/>
              </a:spcBef>
              <a:buNone/>
            </a:pPr>
            <a:r>
              <a:rPr lang="ru-RU" sz="1800" dirty="0">
                <a:solidFill>
                  <a:srgbClr val="FBFBFF"/>
                </a:solidFill>
                <a:latin typeface="Times New Roman" pitchFamily="18" charset="0"/>
                <a:cs typeface="Times New Roman" pitchFamily="18" charset="0"/>
              </a:rPr>
              <a:t> В связи с тем, что Камчатский край является сейсмически опасной зоной, во всех образовательных организациях в течение 2019 года организовано проведение теоретических занятий по правилам поведения при землетрясении </a:t>
            </a:r>
            <a:endParaRPr lang="ru-RU" sz="1800" dirty="0" smtClean="0">
              <a:solidFill>
                <a:srgbClr val="FBFBFF"/>
              </a:solidFill>
              <a:latin typeface="Times New Roman" pitchFamily="18" charset="0"/>
              <a:cs typeface="Times New Roman" pitchFamily="18" charset="0"/>
            </a:endParaRPr>
          </a:p>
          <a:p>
            <a:pPr marL="0" indent="0" algn="ctr">
              <a:lnSpc>
                <a:spcPct val="150000"/>
              </a:lnSpc>
              <a:spcBef>
                <a:spcPts val="0"/>
              </a:spcBef>
              <a:buNone/>
            </a:pPr>
            <a:r>
              <a:rPr lang="ru-RU" sz="1800" dirty="0" smtClean="0">
                <a:solidFill>
                  <a:srgbClr val="FBFBFF"/>
                </a:solidFill>
                <a:latin typeface="Times New Roman" pitchFamily="18" charset="0"/>
                <a:cs typeface="Times New Roman" pitchFamily="18" charset="0"/>
              </a:rPr>
              <a:t>и </a:t>
            </a:r>
            <a:r>
              <a:rPr lang="ru-RU" sz="1800" dirty="0">
                <a:solidFill>
                  <a:srgbClr val="FBFBFF"/>
                </a:solidFill>
                <a:latin typeface="Times New Roman" pitchFamily="18" charset="0"/>
                <a:cs typeface="Times New Roman" pitchFamily="18" charset="0"/>
              </a:rPr>
              <a:t>практических тренировок по эвакуации.</a:t>
            </a:r>
          </a:p>
          <a:p>
            <a:pPr marL="0" indent="0" algn="ctr">
              <a:lnSpc>
                <a:spcPct val="150000"/>
              </a:lnSpc>
              <a:spcBef>
                <a:spcPts val="0"/>
              </a:spcBef>
              <a:buNone/>
            </a:pPr>
            <a:endParaRPr lang="ru-RU" sz="1800" dirty="0">
              <a:solidFill>
                <a:srgbClr val="FBFBFF"/>
              </a:solidFill>
              <a:latin typeface="Times New Roman" pitchFamily="18" charset="0"/>
              <a:cs typeface="Times New Roman" pitchFamily="18" charset="0"/>
            </a:endParaRPr>
          </a:p>
        </p:txBody>
      </p:sp>
      <p:sp>
        <p:nvSpPr>
          <p:cNvPr id="6" name="Заголовок 2"/>
          <p:cNvSpPr>
            <a:spLocks noGrp="1"/>
          </p:cNvSpPr>
          <p:nvPr>
            <p:ph type="title"/>
          </p:nvPr>
        </p:nvSpPr>
        <p:spPr>
          <a:xfrm>
            <a:off x="0" y="2"/>
            <a:ext cx="9144000" cy="838197"/>
          </a:xfrm>
        </p:spPr>
        <p:txBody>
          <a:bodyPr>
            <a:normAutofit/>
          </a:bodyPr>
          <a:lstStyle/>
          <a:p>
            <a:pPr algn="ctr"/>
            <a:r>
              <a:rPr lang="ru-RU" sz="2400" dirty="0" smtClean="0">
                <a:solidFill>
                  <a:srgbClr val="F3F7FE"/>
                </a:solidFill>
                <a:effectLst>
                  <a:glow rad="228600">
                    <a:schemeClr val="accent1">
                      <a:satMod val="175000"/>
                      <a:alpha val="40000"/>
                    </a:schemeClr>
                  </a:glow>
                </a:effectLst>
                <a:latin typeface="Times New Roman" pitchFamily="18" charset="0"/>
                <a:cs typeface="Times New Roman" pitchFamily="18" charset="0"/>
              </a:rPr>
              <a:t>ПРОВЕДЕНИЕ ЗАНЯТИЙ, ЛЕКЦИЙ, КОНКУРСОВ В 2019 ГОДУ</a:t>
            </a:r>
            <a:endParaRPr lang="ru-RU" sz="2400" dirty="0">
              <a:solidFill>
                <a:srgbClr val="F3F7FE"/>
              </a:solidFill>
              <a:effectLst>
                <a:glow rad="228600">
                  <a:schemeClr val="accent1">
                    <a:satMod val="175000"/>
                    <a:alpha val="40000"/>
                  </a:schemeClr>
                </a:glow>
              </a:effectLst>
              <a:latin typeface="Times New Roman" pitchFamily="18" charset="0"/>
              <a:cs typeface="Times New Roman" pitchFamily="18" charset="0"/>
            </a:endParaRPr>
          </a:p>
        </p:txBody>
      </p:sp>
    </p:spTree>
    <p:extLst>
      <p:ext uri="{BB962C8B-B14F-4D97-AF65-F5344CB8AC3E}">
        <p14:creationId xmlns:p14="http://schemas.microsoft.com/office/powerpoint/2010/main" val="12766927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ubtitle 2"/>
          <p:cNvSpPr txBox="1">
            <a:spLocks/>
          </p:cNvSpPr>
          <p:nvPr/>
        </p:nvSpPr>
        <p:spPr>
          <a:xfrm>
            <a:off x="198304" y="821803"/>
            <a:ext cx="8724808" cy="38052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30000"/>
              </a:lnSpc>
              <a:spcBef>
                <a:spcPts val="0"/>
              </a:spcBef>
              <a:buFontTx/>
              <a:buChar char="-"/>
            </a:pPr>
            <a:r>
              <a:rPr lang="ru-RU" sz="1800" dirty="0" smtClean="0">
                <a:solidFill>
                  <a:srgbClr val="FBFBFF"/>
                </a:solidFill>
                <a:effectLst/>
                <a:latin typeface="Times New Roman" pitchFamily="18" charset="0"/>
                <a:cs typeface="Times New Roman" pitchFamily="18" charset="0"/>
              </a:rPr>
              <a:t>строительство </a:t>
            </a:r>
            <a:r>
              <a:rPr lang="ru-RU" sz="1800" dirty="0">
                <a:solidFill>
                  <a:srgbClr val="FBFBFF"/>
                </a:solidFill>
                <a:effectLst/>
                <a:latin typeface="Times New Roman" pitchFamily="18" charset="0"/>
                <a:cs typeface="Times New Roman" pitchFamily="18" charset="0"/>
              </a:rPr>
              <a:t>«Пожарного депо на 2 выезда» в п. Озерновский </a:t>
            </a:r>
            <a:endParaRPr lang="ru-RU" sz="1800" dirty="0" smtClean="0">
              <a:solidFill>
                <a:srgbClr val="FBFBFF"/>
              </a:solidFill>
              <a:effectLst/>
              <a:latin typeface="Times New Roman" pitchFamily="18" charset="0"/>
              <a:cs typeface="Times New Roman" pitchFamily="18" charset="0"/>
            </a:endParaRPr>
          </a:p>
          <a:p>
            <a:pPr marL="0" indent="0" algn="ctr">
              <a:lnSpc>
                <a:spcPct val="130000"/>
              </a:lnSpc>
              <a:spcBef>
                <a:spcPts val="0"/>
              </a:spcBef>
              <a:buNone/>
            </a:pPr>
            <a:r>
              <a:rPr lang="ru-RU" sz="1800" dirty="0" smtClean="0">
                <a:solidFill>
                  <a:srgbClr val="FBFBFF"/>
                </a:solidFill>
                <a:effectLst/>
                <a:latin typeface="Times New Roman" pitchFamily="18" charset="0"/>
                <a:cs typeface="Times New Roman" pitchFamily="18" charset="0"/>
              </a:rPr>
              <a:t>на </a:t>
            </a:r>
            <a:r>
              <a:rPr lang="ru-RU" sz="1800" dirty="0">
                <a:solidFill>
                  <a:srgbClr val="FBFBFF"/>
                </a:solidFill>
                <a:effectLst/>
                <a:latin typeface="Times New Roman" pitchFamily="18" charset="0"/>
                <a:cs typeface="Times New Roman" pitchFamily="18" charset="0"/>
              </a:rPr>
              <a:t>сумму 35 млн. рублей;</a:t>
            </a:r>
          </a:p>
          <a:p>
            <a:pPr marL="0" indent="0" algn="ctr">
              <a:lnSpc>
                <a:spcPct val="130000"/>
              </a:lnSpc>
              <a:spcBef>
                <a:spcPts val="1200"/>
              </a:spcBef>
              <a:buNone/>
            </a:pPr>
            <a:r>
              <a:rPr lang="ru-RU" sz="1800" dirty="0" smtClean="0">
                <a:solidFill>
                  <a:srgbClr val="FBFBFF"/>
                </a:solidFill>
                <a:effectLst/>
                <a:latin typeface="Times New Roman" pitchFamily="18" charset="0"/>
                <a:cs typeface="Times New Roman" pitchFamily="18" charset="0"/>
              </a:rPr>
              <a:t>- выполнение </a:t>
            </a:r>
            <a:r>
              <a:rPr lang="ru-RU" sz="1800" dirty="0">
                <a:solidFill>
                  <a:srgbClr val="FBFBFF"/>
                </a:solidFill>
                <a:effectLst/>
                <a:latin typeface="Times New Roman" pitchFamily="18" charset="0"/>
                <a:cs typeface="Times New Roman" pitchFamily="18" charset="0"/>
              </a:rPr>
              <a:t>капитального ремонта здания «Пожарное депо» в п. Ключи </a:t>
            </a:r>
          </a:p>
          <a:p>
            <a:pPr marL="0" indent="0" algn="ctr">
              <a:lnSpc>
                <a:spcPct val="130000"/>
              </a:lnSpc>
              <a:spcBef>
                <a:spcPts val="0"/>
              </a:spcBef>
              <a:buNone/>
            </a:pPr>
            <a:r>
              <a:rPr lang="ru-RU" sz="1800" dirty="0">
                <a:solidFill>
                  <a:srgbClr val="FBFBFF"/>
                </a:solidFill>
                <a:effectLst/>
                <a:latin typeface="Times New Roman" pitchFamily="18" charset="0"/>
                <a:cs typeface="Times New Roman" pitchFamily="18" charset="0"/>
              </a:rPr>
              <a:t>на сумму 2,8 млн. рублей;</a:t>
            </a:r>
          </a:p>
          <a:p>
            <a:pPr marL="0" indent="0" algn="ctr">
              <a:lnSpc>
                <a:spcPct val="130000"/>
              </a:lnSpc>
              <a:spcBef>
                <a:spcPts val="1200"/>
              </a:spcBef>
              <a:buNone/>
            </a:pPr>
            <a:r>
              <a:rPr lang="ru-RU" sz="1800" dirty="0" smtClean="0">
                <a:solidFill>
                  <a:srgbClr val="FBFBFF"/>
                </a:solidFill>
                <a:effectLst/>
                <a:latin typeface="Times New Roman" pitchFamily="18" charset="0"/>
                <a:cs typeface="Times New Roman" pitchFamily="18" charset="0"/>
              </a:rPr>
              <a:t>- монтаж </a:t>
            </a:r>
            <a:r>
              <a:rPr lang="ru-RU" sz="1800" dirty="0">
                <a:solidFill>
                  <a:srgbClr val="FBFBFF"/>
                </a:solidFill>
                <a:effectLst/>
                <a:latin typeface="Times New Roman" pitchFamily="18" charset="0"/>
                <a:cs typeface="Times New Roman" pitchFamily="18" charset="0"/>
              </a:rPr>
              <a:t>секционных ворот в здании «Гараж» по ул. Пограничная, 85 </a:t>
            </a:r>
          </a:p>
          <a:p>
            <a:pPr marL="0" indent="0" algn="ctr">
              <a:lnSpc>
                <a:spcPct val="130000"/>
              </a:lnSpc>
              <a:spcBef>
                <a:spcPts val="0"/>
              </a:spcBef>
              <a:buNone/>
            </a:pPr>
            <a:r>
              <a:rPr lang="ru-RU" sz="1800" dirty="0">
                <a:solidFill>
                  <a:srgbClr val="FBFBFF"/>
                </a:solidFill>
                <a:effectLst/>
                <a:latin typeface="Times New Roman" pitchFamily="18" charset="0"/>
                <a:cs typeface="Times New Roman" pitchFamily="18" charset="0"/>
              </a:rPr>
              <a:t>на сумму 0,8 млн. рублей;</a:t>
            </a:r>
          </a:p>
          <a:p>
            <a:pPr marL="0" indent="0" algn="ctr">
              <a:lnSpc>
                <a:spcPct val="130000"/>
              </a:lnSpc>
              <a:spcBef>
                <a:spcPts val="1200"/>
              </a:spcBef>
              <a:buNone/>
            </a:pPr>
            <a:r>
              <a:rPr lang="ru-RU" sz="1800" dirty="0">
                <a:solidFill>
                  <a:srgbClr val="FBFBFF"/>
                </a:solidFill>
                <a:effectLst/>
                <a:latin typeface="Times New Roman" pitchFamily="18" charset="0"/>
                <a:cs typeface="Times New Roman" pitchFamily="18" charset="0"/>
              </a:rPr>
              <a:t>для производства работ хозяйственным способом планируется закупить строительные материалы на сумму около 2,1 млн. рублей.</a:t>
            </a:r>
          </a:p>
        </p:txBody>
      </p:sp>
      <p:sp>
        <p:nvSpPr>
          <p:cNvPr id="3" name="Заголовок 2"/>
          <p:cNvSpPr>
            <a:spLocks noGrp="1"/>
          </p:cNvSpPr>
          <p:nvPr>
            <p:ph type="title"/>
          </p:nvPr>
        </p:nvSpPr>
        <p:spPr>
          <a:xfrm>
            <a:off x="0" y="2"/>
            <a:ext cx="9144000" cy="752475"/>
          </a:xfrm>
        </p:spPr>
        <p:txBody>
          <a:bodyPr>
            <a:normAutofit/>
          </a:bodyPr>
          <a:lstStyle/>
          <a:p>
            <a:pPr algn="ctr"/>
            <a:r>
              <a:rPr lang="ru-RU" sz="2400" dirty="0" smtClean="0">
                <a:solidFill>
                  <a:srgbClr val="F3F7FE"/>
                </a:solidFill>
                <a:effectLst>
                  <a:glow rad="228600">
                    <a:schemeClr val="accent1">
                      <a:satMod val="175000"/>
                      <a:alpha val="40000"/>
                    </a:schemeClr>
                  </a:glow>
                </a:effectLst>
                <a:latin typeface="Times New Roman" pitchFamily="18" charset="0"/>
                <a:cs typeface="Times New Roman" pitchFamily="18" charset="0"/>
              </a:rPr>
              <a:t>ЗАПЛАНИРОВАНО</a:t>
            </a:r>
            <a:endParaRPr lang="ru-RU" sz="2400" dirty="0">
              <a:solidFill>
                <a:srgbClr val="F3F7FE"/>
              </a:solidFill>
              <a:effectLst>
                <a:glow rad="228600">
                  <a:schemeClr val="accent1">
                    <a:satMod val="175000"/>
                    <a:alpha val="40000"/>
                  </a:schemeClr>
                </a:glow>
              </a:effectLst>
              <a:latin typeface="Times New Roman" pitchFamily="18" charset="0"/>
              <a:cs typeface="Times New Roman" pitchFamily="18" charset="0"/>
            </a:endParaRPr>
          </a:p>
        </p:txBody>
      </p:sp>
      <p:pic>
        <p:nvPicPr>
          <p:cNvPr id="8" name="Picture 4" descr="G:\ClipArt\Эмблемы, символика\Эмблема-ЦОД-все.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44616" y="4457617"/>
            <a:ext cx="632184" cy="618386"/>
          </a:xfrm>
          <a:prstGeom prst="rect">
            <a:avLst/>
          </a:prstGeom>
          <a:noFill/>
          <a:effectLst>
            <a:glow rad="2286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1308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ubtitle 2"/>
          <p:cNvSpPr txBox="1">
            <a:spLocks/>
          </p:cNvSpPr>
          <p:nvPr/>
        </p:nvSpPr>
        <p:spPr>
          <a:xfrm>
            <a:off x="198304" y="590309"/>
            <a:ext cx="8724808" cy="403677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30000"/>
              </a:lnSpc>
              <a:spcBef>
                <a:spcPts val="0"/>
              </a:spcBef>
              <a:buNone/>
            </a:pPr>
            <a:r>
              <a:rPr lang="ru-RU" sz="1800" dirty="0">
                <a:solidFill>
                  <a:srgbClr val="FBFBFF"/>
                </a:solidFill>
                <a:effectLst/>
                <a:latin typeface="Times New Roman" pitchFamily="18" charset="0"/>
                <a:cs typeface="Times New Roman" pitchFamily="18" charset="0"/>
              </a:rPr>
              <a:t>Для проведения закупок материально-технических средств в целях осуществления деятельности аварийно-спасательных формирований, подразделений противопожарной службы и управления Учреждением планируется </a:t>
            </a:r>
            <a:r>
              <a:rPr lang="ru-RU" sz="1800" dirty="0" smtClean="0">
                <a:solidFill>
                  <a:srgbClr val="FBFBFF"/>
                </a:solidFill>
                <a:effectLst/>
                <a:latin typeface="Times New Roman" pitchFamily="18" charset="0"/>
                <a:cs typeface="Times New Roman" pitchFamily="18" charset="0"/>
              </a:rPr>
              <a:t>закупить</a:t>
            </a:r>
          </a:p>
          <a:p>
            <a:pPr marL="0" indent="0" algn="ctr">
              <a:lnSpc>
                <a:spcPct val="130000"/>
              </a:lnSpc>
              <a:spcBef>
                <a:spcPts val="0"/>
              </a:spcBef>
              <a:buNone/>
            </a:pPr>
            <a:r>
              <a:rPr lang="ru-RU" sz="1800" dirty="0" smtClean="0">
                <a:solidFill>
                  <a:srgbClr val="FBFBFF"/>
                </a:solidFill>
                <a:effectLst/>
                <a:latin typeface="Times New Roman" pitchFamily="18" charset="0"/>
                <a:cs typeface="Times New Roman" pitchFamily="18" charset="0"/>
              </a:rPr>
              <a:t> </a:t>
            </a:r>
            <a:r>
              <a:rPr lang="ru-RU" sz="1800" dirty="0">
                <a:solidFill>
                  <a:srgbClr val="FBFBFF"/>
                </a:solidFill>
                <a:effectLst/>
                <a:latin typeface="Times New Roman" pitchFamily="18" charset="0"/>
                <a:cs typeface="Times New Roman" pitchFamily="18" charset="0"/>
              </a:rPr>
              <a:t>на сумму около 17 млн. 850 тыс. руб.:</a:t>
            </a:r>
          </a:p>
          <a:p>
            <a:pPr marL="0" indent="0" algn="ctr">
              <a:lnSpc>
                <a:spcPct val="130000"/>
              </a:lnSpc>
              <a:spcBef>
                <a:spcPts val="1200"/>
              </a:spcBef>
              <a:buNone/>
            </a:pPr>
            <a:r>
              <a:rPr lang="ru-RU" sz="1800" dirty="0" smtClean="0">
                <a:solidFill>
                  <a:srgbClr val="FBFBFF"/>
                </a:solidFill>
                <a:effectLst/>
                <a:latin typeface="Times New Roman" pitchFamily="18" charset="0"/>
                <a:cs typeface="Times New Roman" pitchFamily="18" charset="0"/>
              </a:rPr>
              <a:t>спасательный </a:t>
            </a:r>
            <a:r>
              <a:rPr lang="ru-RU" sz="1800" dirty="0">
                <a:solidFill>
                  <a:srgbClr val="FBFBFF"/>
                </a:solidFill>
                <a:effectLst/>
                <a:latin typeface="Times New Roman" pitchFamily="18" charset="0"/>
                <a:cs typeface="Times New Roman" pitchFamily="18" charset="0"/>
              </a:rPr>
              <a:t>инструмент и оборудование на сумму около 1 млн. 300 тыс. руб</a:t>
            </a:r>
            <a:r>
              <a:rPr lang="ru-RU" sz="1800" dirty="0" smtClean="0">
                <a:solidFill>
                  <a:srgbClr val="FBFBFF"/>
                </a:solidFill>
                <a:effectLst/>
                <a:latin typeface="Times New Roman" pitchFamily="18" charset="0"/>
                <a:cs typeface="Times New Roman" pitchFamily="18" charset="0"/>
              </a:rPr>
              <a:t>.</a:t>
            </a:r>
            <a:endParaRPr lang="ru-RU" sz="1800" dirty="0">
              <a:solidFill>
                <a:srgbClr val="FBFBFF"/>
              </a:solidFill>
              <a:effectLst/>
              <a:latin typeface="Times New Roman" pitchFamily="18" charset="0"/>
              <a:cs typeface="Times New Roman" pitchFamily="18" charset="0"/>
            </a:endParaRPr>
          </a:p>
          <a:p>
            <a:pPr marL="0" indent="0" algn="ctr">
              <a:lnSpc>
                <a:spcPct val="130000"/>
              </a:lnSpc>
              <a:spcBef>
                <a:spcPts val="0"/>
              </a:spcBef>
              <a:buNone/>
            </a:pPr>
            <a:r>
              <a:rPr lang="ru-RU" sz="1800" dirty="0" smtClean="0">
                <a:solidFill>
                  <a:srgbClr val="FBFBFF"/>
                </a:solidFill>
                <a:effectLst/>
                <a:latin typeface="Times New Roman" pitchFamily="18" charset="0"/>
                <a:cs typeface="Times New Roman" pitchFamily="18" charset="0"/>
              </a:rPr>
              <a:t>оборудование </a:t>
            </a:r>
            <a:r>
              <a:rPr lang="ru-RU" sz="1800" dirty="0">
                <a:solidFill>
                  <a:srgbClr val="FBFBFF"/>
                </a:solidFill>
                <a:effectLst/>
                <a:latin typeface="Times New Roman" pitchFamily="18" charset="0"/>
                <a:cs typeface="Times New Roman" pitchFamily="18" charset="0"/>
              </a:rPr>
              <a:t>для ГДЗС на сумму около 1 млн. 350 тыс. руб</a:t>
            </a:r>
            <a:r>
              <a:rPr lang="ru-RU" sz="1800" dirty="0" smtClean="0">
                <a:solidFill>
                  <a:srgbClr val="FBFBFF"/>
                </a:solidFill>
                <a:effectLst/>
                <a:latin typeface="Times New Roman" pitchFamily="18" charset="0"/>
                <a:cs typeface="Times New Roman" pitchFamily="18" charset="0"/>
              </a:rPr>
              <a:t>.</a:t>
            </a:r>
            <a:endParaRPr lang="ru-RU" sz="1800" dirty="0">
              <a:solidFill>
                <a:srgbClr val="FBFBFF"/>
              </a:solidFill>
              <a:effectLst/>
              <a:latin typeface="Times New Roman" pitchFamily="18" charset="0"/>
              <a:cs typeface="Times New Roman" pitchFamily="18" charset="0"/>
            </a:endParaRPr>
          </a:p>
          <a:p>
            <a:pPr marL="0" indent="0" algn="ctr">
              <a:lnSpc>
                <a:spcPct val="130000"/>
              </a:lnSpc>
              <a:spcBef>
                <a:spcPts val="0"/>
              </a:spcBef>
              <a:buNone/>
            </a:pPr>
            <a:r>
              <a:rPr lang="ru-RU" sz="1800" dirty="0" smtClean="0">
                <a:solidFill>
                  <a:srgbClr val="FBFBFF"/>
                </a:solidFill>
                <a:effectLst/>
                <a:latin typeface="Times New Roman" pitchFamily="18" charset="0"/>
                <a:cs typeface="Times New Roman" pitchFamily="18" charset="0"/>
              </a:rPr>
              <a:t>спец</a:t>
            </a:r>
            <a:r>
              <a:rPr lang="ru-RU" sz="1800" dirty="0">
                <a:solidFill>
                  <a:srgbClr val="FBFBFF"/>
                </a:solidFill>
                <a:effectLst/>
                <a:latin typeface="Times New Roman" pitchFamily="18" charset="0"/>
                <a:cs typeface="Times New Roman" pitchFamily="18" charset="0"/>
              </a:rPr>
              <a:t>. спасательное и пожарное снаряжение на сумму около 1 млн. 200 тыс. руб</a:t>
            </a:r>
            <a:r>
              <a:rPr lang="ru-RU" sz="1800" dirty="0" smtClean="0">
                <a:solidFill>
                  <a:srgbClr val="FBFBFF"/>
                </a:solidFill>
                <a:effectLst/>
                <a:latin typeface="Times New Roman" pitchFamily="18" charset="0"/>
                <a:cs typeface="Times New Roman" pitchFamily="18" charset="0"/>
              </a:rPr>
              <a:t>.</a:t>
            </a:r>
            <a:endParaRPr lang="ru-RU" sz="1800" dirty="0">
              <a:solidFill>
                <a:srgbClr val="FBFBFF"/>
              </a:solidFill>
              <a:effectLst/>
              <a:latin typeface="Times New Roman" pitchFamily="18" charset="0"/>
              <a:cs typeface="Times New Roman" pitchFamily="18" charset="0"/>
            </a:endParaRPr>
          </a:p>
          <a:p>
            <a:pPr marL="0" indent="0" algn="ctr">
              <a:lnSpc>
                <a:spcPct val="130000"/>
              </a:lnSpc>
              <a:spcBef>
                <a:spcPts val="0"/>
              </a:spcBef>
              <a:buNone/>
            </a:pPr>
            <a:r>
              <a:rPr lang="ru-RU" sz="1800" dirty="0" smtClean="0">
                <a:solidFill>
                  <a:srgbClr val="FBFBFF"/>
                </a:solidFill>
                <a:effectLst/>
                <a:latin typeface="Times New Roman" pitchFamily="18" charset="0"/>
                <a:cs typeface="Times New Roman" pitchFamily="18" charset="0"/>
              </a:rPr>
              <a:t>вещевое </a:t>
            </a:r>
            <a:r>
              <a:rPr lang="ru-RU" sz="1800" dirty="0">
                <a:solidFill>
                  <a:srgbClr val="FBFBFF"/>
                </a:solidFill>
                <a:effectLst/>
                <a:latin typeface="Times New Roman" pitchFamily="18" charset="0"/>
                <a:cs typeface="Times New Roman" pitchFamily="18" charset="0"/>
              </a:rPr>
              <a:t>имущество на сумму около 11 млн. руб</a:t>
            </a:r>
            <a:r>
              <a:rPr lang="ru-RU" sz="1800" dirty="0" smtClean="0">
                <a:solidFill>
                  <a:srgbClr val="FBFBFF"/>
                </a:solidFill>
                <a:effectLst/>
                <a:latin typeface="Times New Roman" pitchFamily="18" charset="0"/>
                <a:cs typeface="Times New Roman" pitchFamily="18" charset="0"/>
              </a:rPr>
              <a:t>.</a:t>
            </a:r>
            <a:endParaRPr lang="ru-RU" sz="1800" dirty="0">
              <a:solidFill>
                <a:srgbClr val="FBFBFF"/>
              </a:solidFill>
              <a:effectLst/>
              <a:latin typeface="Times New Roman" pitchFamily="18" charset="0"/>
              <a:cs typeface="Times New Roman" pitchFamily="18" charset="0"/>
            </a:endParaRPr>
          </a:p>
          <a:p>
            <a:pPr marL="0" indent="0" algn="ctr">
              <a:lnSpc>
                <a:spcPct val="130000"/>
              </a:lnSpc>
              <a:spcBef>
                <a:spcPts val="0"/>
              </a:spcBef>
              <a:buNone/>
            </a:pPr>
            <a:r>
              <a:rPr lang="ru-RU" sz="1800" dirty="0" smtClean="0">
                <a:solidFill>
                  <a:srgbClr val="FBFBFF"/>
                </a:solidFill>
                <a:effectLst/>
                <a:latin typeface="Times New Roman" pitchFamily="18" charset="0"/>
                <a:cs typeface="Times New Roman" pitchFamily="18" charset="0"/>
              </a:rPr>
              <a:t>ПТВ </a:t>
            </a:r>
            <a:r>
              <a:rPr lang="ru-RU" sz="1800" dirty="0">
                <a:solidFill>
                  <a:srgbClr val="FBFBFF"/>
                </a:solidFill>
                <a:effectLst/>
                <a:latin typeface="Times New Roman" pitchFamily="18" charset="0"/>
                <a:cs typeface="Times New Roman" pitchFamily="18" charset="0"/>
              </a:rPr>
              <a:t>на сумму около 1 млн. 200 тыс. </a:t>
            </a:r>
            <a:r>
              <a:rPr lang="ru-RU" sz="1800" dirty="0" smtClean="0">
                <a:solidFill>
                  <a:srgbClr val="FBFBFF"/>
                </a:solidFill>
                <a:effectLst/>
                <a:latin typeface="Times New Roman" pitchFamily="18" charset="0"/>
                <a:cs typeface="Times New Roman" pitchFamily="18" charset="0"/>
              </a:rPr>
              <a:t>руб.</a:t>
            </a:r>
            <a:endParaRPr lang="ru-RU" sz="1800" dirty="0">
              <a:solidFill>
                <a:srgbClr val="FBFBFF"/>
              </a:solidFill>
              <a:effectLst/>
              <a:latin typeface="Times New Roman" pitchFamily="18" charset="0"/>
              <a:cs typeface="Times New Roman" pitchFamily="18" charset="0"/>
            </a:endParaRPr>
          </a:p>
          <a:p>
            <a:pPr marL="0" indent="0" algn="ctr">
              <a:lnSpc>
                <a:spcPct val="130000"/>
              </a:lnSpc>
              <a:spcBef>
                <a:spcPts val="0"/>
              </a:spcBef>
              <a:buNone/>
            </a:pPr>
            <a:r>
              <a:rPr lang="ru-RU" sz="1800" dirty="0" smtClean="0">
                <a:solidFill>
                  <a:srgbClr val="FBFBFF"/>
                </a:solidFill>
                <a:effectLst/>
                <a:latin typeface="Times New Roman" pitchFamily="18" charset="0"/>
                <a:cs typeface="Times New Roman" pitchFamily="18" charset="0"/>
              </a:rPr>
              <a:t>орг</a:t>
            </a:r>
            <a:r>
              <a:rPr lang="ru-RU" sz="1800" dirty="0">
                <a:solidFill>
                  <a:srgbClr val="FBFBFF"/>
                </a:solidFill>
                <a:effectLst/>
                <a:latin typeface="Times New Roman" pitchFamily="18" charset="0"/>
                <a:cs typeface="Times New Roman" pitchFamily="18" charset="0"/>
              </a:rPr>
              <a:t>. технику и средства связи на сумму около 1 млн. 800 тыс. руб</a:t>
            </a:r>
            <a:r>
              <a:rPr lang="ru-RU" sz="1800" dirty="0" smtClean="0">
                <a:solidFill>
                  <a:srgbClr val="FBFBFF"/>
                </a:solidFill>
                <a:effectLst/>
                <a:latin typeface="Times New Roman" pitchFamily="18" charset="0"/>
                <a:cs typeface="Times New Roman" pitchFamily="18" charset="0"/>
              </a:rPr>
              <a:t>.</a:t>
            </a:r>
          </a:p>
          <a:p>
            <a:pPr marL="0" indent="0">
              <a:lnSpc>
                <a:spcPct val="130000"/>
              </a:lnSpc>
              <a:spcBef>
                <a:spcPts val="0"/>
              </a:spcBef>
              <a:buNone/>
            </a:pPr>
            <a:endParaRPr lang="ru-RU" sz="1800" dirty="0">
              <a:solidFill>
                <a:srgbClr val="FBFBFF"/>
              </a:solidFill>
              <a:effectLst>
                <a:glow rad="127000">
                  <a:srgbClr val="CC0099">
                    <a:alpha val="35000"/>
                  </a:srgbClr>
                </a:glow>
              </a:effectLst>
              <a:latin typeface="Times New Roman" pitchFamily="18" charset="0"/>
              <a:cs typeface="Times New Roman" pitchFamily="18" charset="0"/>
            </a:endParaRPr>
          </a:p>
        </p:txBody>
      </p:sp>
      <p:sp>
        <p:nvSpPr>
          <p:cNvPr id="3" name="Заголовок 2"/>
          <p:cNvSpPr>
            <a:spLocks noGrp="1"/>
          </p:cNvSpPr>
          <p:nvPr>
            <p:ph type="title"/>
          </p:nvPr>
        </p:nvSpPr>
        <p:spPr>
          <a:xfrm>
            <a:off x="0" y="2"/>
            <a:ext cx="9144000" cy="768427"/>
          </a:xfrm>
        </p:spPr>
        <p:txBody>
          <a:bodyPr>
            <a:normAutofit/>
          </a:bodyPr>
          <a:lstStyle/>
          <a:p>
            <a:pPr algn="ctr"/>
            <a:r>
              <a:rPr lang="ru-RU" sz="2400" dirty="0" smtClean="0">
                <a:solidFill>
                  <a:srgbClr val="F3F7FE"/>
                </a:solidFill>
                <a:effectLst>
                  <a:glow rad="228600">
                    <a:schemeClr val="accent1">
                      <a:satMod val="175000"/>
                      <a:alpha val="40000"/>
                    </a:schemeClr>
                  </a:glow>
                </a:effectLst>
                <a:latin typeface="Times New Roman" pitchFamily="18" charset="0"/>
                <a:cs typeface="Times New Roman" pitchFamily="18" charset="0"/>
              </a:rPr>
              <a:t>ЗАКУПКИ МАТЕРИАЛЬНО - ТЕХНИЧЕСКИХ СРЕДСТВ </a:t>
            </a:r>
            <a:endParaRPr lang="ru-RU" sz="2400" dirty="0">
              <a:solidFill>
                <a:srgbClr val="F3F7FE"/>
              </a:solidFill>
              <a:effectLst>
                <a:glow rad="228600">
                  <a:schemeClr val="accent1">
                    <a:satMod val="175000"/>
                    <a:alpha val="40000"/>
                  </a:schemeClr>
                </a:glow>
              </a:effectLst>
              <a:latin typeface="Times New Roman" pitchFamily="18" charset="0"/>
              <a:cs typeface="Times New Roman" pitchFamily="18" charset="0"/>
            </a:endParaRPr>
          </a:p>
        </p:txBody>
      </p:sp>
      <p:pic>
        <p:nvPicPr>
          <p:cNvPr id="5" name="Picture 4" descr="G:\ClipArt\Эмблемы, символика\Эмблема-ЦОД-все.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44616" y="4457617"/>
            <a:ext cx="632184" cy="618386"/>
          </a:xfrm>
          <a:prstGeom prst="rect">
            <a:avLst/>
          </a:prstGeom>
          <a:noFill/>
          <a:effectLst>
            <a:glow rad="2286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5979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ubtitle 2"/>
          <p:cNvSpPr txBox="1">
            <a:spLocks/>
          </p:cNvSpPr>
          <p:nvPr/>
        </p:nvSpPr>
        <p:spPr>
          <a:xfrm>
            <a:off x="198304" y="1175657"/>
            <a:ext cx="8724808" cy="34514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spcBef>
                <a:spcPts val="0"/>
              </a:spcBef>
              <a:buNone/>
            </a:pPr>
            <a:r>
              <a:rPr lang="ru-RU" sz="1800" dirty="0" smtClean="0">
                <a:solidFill>
                  <a:srgbClr val="FBFBFF"/>
                </a:solidFill>
                <a:effectLst/>
                <a:latin typeface="Times New Roman" pitchFamily="18" charset="0"/>
                <a:cs typeface="Times New Roman" pitchFamily="18" charset="0"/>
              </a:rPr>
              <a:t>В </a:t>
            </a:r>
            <a:r>
              <a:rPr lang="ru-RU" sz="1800" dirty="0">
                <a:solidFill>
                  <a:srgbClr val="FBFBFF"/>
                </a:solidFill>
                <a:effectLst/>
                <a:latin typeface="Times New Roman" pitchFamily="18" charset="0"/>
                <a:cs typeface="Times New Roman" pitchFamily="18" charset="0"/>
              </a:rPr>
              <a:t>резерв материальных ресурсов для ликвидации ЧС природного и техногенного характера и обеспечения мероприятий по ГО в Камчатском крае спланировано наращивание запасов в целях комплектования имущества пунктов временного размещения пострадавшего населения, а также выполнения работ по поддержанию на должном техническом уровне инфраструктуры </a:t>
            </a:r>
            <a:r>
              <a:rPr lang="ru-RU" sz="1800" dirty="0" smtClean="0">
                <a:solidFill>
                  <a:srgbClr val="FBFBFF"/>
                </a:solidFill>
                <a:effectLst/>
                <a:latin typeface="Times New Roman" pitchFamily="18" charset="0"/>
                <a:cs typeface="Times New Roman" pitchFamily="18" charset="0"/>
              </a:rPr>
              <a:t>самой</a:t>
            </a:r>
          </a:p>
          <a:p>
            <a:pPr marL="0" indent="0" algn="ctr">
              <a:lnSpc>
                <a:spcPct val="150000"/>
              </a:lnSpc>
              <a:spcBef>
                <a:spcPts val="0"/>
              </a:spcBef>
              <a:buNone/>
            </a:pPr>
            <a:r>
              <a:rPr lang="ru-RU" sz="1800" dirty="0" smtClean="0">
                <a:solidFill>
                  <a:srgbClr val="FBFBFF"/>
                </a:solidFill>
                <a:effectLst/>
                <a:latin typeface="Times New Roman" pitchFamily="18" charset="0"/>
                <a:cs typeface="Times New Roman" pitchFamily="18" charset="0"/>
              </a:rPr>
              <a:t> </a:t>
            </a:r>
            <a:r>
              <a:rPr lang="ru-RU" sz="1800" dirty="0">
                <a:solidFill>
                  <a:srgbClr val="FBFBFF"/>
                </a:solidFill>
                <a:effectLst/>
                <a:latin typeface="Times New Roman" pitchFamily="18" charset="0"/>
                <a:cs typeface="Times New Roman" pitchFamily="18" charset="0"/>
              </a:rPr>
              <a:t>базы хранения краевого резерва.</a:t>
            </a:r>
          </a:p>
          <a:p>
            <a:pPr marL="0" indent="0">
              <a:lnSpc>
                <a:spcPct val="150000"/>
              </a:lnSpc>
              <a:spcBef>
                <a:spcPts val="0"/>
              </a:spcBef>
              <a:buNone/>
            </a:pPr>
            <a:endParaRPr lang="ru-RU" sz="1800" dirty="0">
              <a:solidFill>
                <a:srgbClr val="FBFBFF"/>
              </a:solidFill>
              <a:effectLst>
                <a:glow rad="127000">
                  <a:srgbClr val="CC0099">
                    <a:alpha val="35000"/>
                  </a:srgbClr>
                </a:glow>
              </a:effectLst>
              <a:latin typeface="Times New Roman" pitchFamily="18" charset="0"/>
              <a:cs typeface="Times New Roman" pitchFamily="18" charset="0"/>
            </a:endParaRPr>
          </a:p>
        </p:txBody>
      </p:sp>
      <p:sp>
        <p:nvSpPr>
          <p:cNvPr id="3" name="Заголовок 2"/>
          <p:cNvSpPr>
            <a:spLocks noGrp="1"/>
          </p:cNvSpPr>
          <p:nvPr>
            <p:ph type="title"/>
          </p:nvPr>
        </p:nvSpPr>
        <p:spPr>
          <a:xfrm>
            <a:off x="0" y="2"/>
            <a:ext cx="9144000" cy="768427"/>
          </a:xfrm>
        </p:spPr>
        <p:txBody>
          <a:bodyPr>
            <a:normAutofit/>
          </a:bodyPr>
          <a:lstStyle/>
          <a:p>
            <a:pPr algn="ctr"/>
            <a:r>
              <a:rPr lang="ru-RU" sz="2400" dirty="0" smtClean="0">
                <a:solidFill>
                  <a:srgbClr val="F3F7FE"/>
                </a:solidFill>
                <a:effectLst>
                  <a:glow rad="228600">
                    <a:schemeClr val="accent1">
                      <a:satMod val="175000"/>
                      <a:alpha val="40000"/>
                    </a:schemeClr>
                  </a:glow>
                </a:effectLst>
                <a:latin typeface="Times New Roman" pitchFamily="18" charset="0"/>
                <a:cs typeface="Times New Roman" pitchFamily="18" charset="0"/>
              </a:rPr>
              <a:t>ЗАКУПКИ МАТЕРИАЛЬНО - ТЕХНИЧЕСКИХ СРЕДСТВ </a:t>
            </a:r>
            <a:endParaRPr lang="ru-RU" sz="2400" dirty="0">
              <a:solidFill>
                <a:srgbClr val="F3F7FE"/>
              </a:solidFill>
              <a:effectLst>
                <a:glow rad="228600">
                  <a:schemeClr val="accent1">
                    <a:satMod val="175000"/>
                    <a:alpha val="40000"/>
                  </a:schemeClr>
                </a:glow>
              </a:effectLst>
              <a:latin typeface="Times New Roman" pitchFamily="18" charset="0"/>
              <a:cs typeface="Times New Roman" pitchFamily="18" charset="0"/>
            </a:endParaRPr>
          </a:p>
        </p:txBody>
      </p:sp>
      <p:pic>
        <p:nvPicPr>
          <p:cNvPr id="5" name="Picture 4" descr="G:\ClipArt\Эмблемы, символика\Эмблема-ЦОД-все.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44616" y="4457617"/>
            <a:ext cx="632184" cy="618386"/>
          </a:xfrm>
          <a:prstGeom prst="rect">
            <a:avLst/>
          </a:prstGeom>
          <a:noFill/>
          <a:effectLst>
            <a:glow rad="2286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0870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ubtitle 2"/>
          <p:cNvSpPr txBox="1">
            <a:spLocks/>
          </p:cNvSpPr>
          <p:nvPr/>
        </p:nvSpPr>
        <p:spPr>
          <a:xfrm>
            <a:off x="198304" y="1223158"/>
            <a:ext cx="8724808" cy="25964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spcBef>
                <a:spcPts val="0"/>
              </a:spcBef>
              <a:buNone/>
            </a:pPr>
            <a:r>
              <a:rPr lang="ru-RU" sz="2000" dirty="0" smtClean="0">
                <a:solidFill>
                  <a:srgbClr val="FBFBFF"/>
                </a:solidFill>
                <a:effectLst/>
                <a:latin typeface="Times New Roman" pitchFamily="18" charset="0"/>
                <a:cs typeface="Times New Roman" pitchFamily="18" charset="0"/>
              </a:rPr>
              <a:t>Таким </a:t>
            </a:r>
            <a:r>
              <a:rPr lang="ru-RU" sz="2000" dirty="0">
                <a:solidFill>
                  <a:srgbClr val="FBFBFF"/>
                </a:solidFill>
                <a:effectLst/>
                <a:latin typeface="Times New Roman" pitchFamily="18" charset="0"/>
                <a:cs typeface="Times New Roman" pitchFamily="18" charset="0"/>
              </a:rPr>
              <a:t>образом, уставные задачи Краевого государственного казенного учреждения «Центр обеспечения действий по гражданской обороне, чрезвычайным ситуациям и пожарной безопасности в Камчатском крае</a:t>
            </a:r>
            <a:r>
              <a:rPr lang="ru-RU" sz="2000" dirty="0" smtClean="0">
                <a:solidFill>
                  <a:srgbClr val="FBFBFF"/>
                </a:solidFill>
                <a:effectLst/>
                <a:latin typeface="Times New Roman" pitchFamily="18" charset="0"/>
                <a:cs typeface="Times New Roman" pitchFamily="18" charset="0"/>
              </a:rPr>
              <a:t>»</a:t>
            </a:r>
          </a:p>
          <a:p>
            <a:pPr marL="0" indent="0" algn="ctr">
              <a:lnSpc>
                <a:spcPct val="150000"/>
              </a:lnSpc>
              <a:spcBef>
                <a:spcPts val="0"/>
              </a:spcBef>
              <a:buNone/>
            </a:pPr>
            <a:r>
              <a:rPr lang="ru-RU" sz="2000" dirty="0" smtClean="0">
                <a:solidFill>
                  <a:srgbClr val="FBFBFF"/>
                </a:solidFill>
                <a:effectLst/>
                <a:latin typeface="Times New Roman" pitchFamily="18" charset="0"/>
                <a:cs typeface="Times New Roman" pitchFamily="18" charset="0"/>
              </a:rPr>
              <a:t> </a:t>
            </a:r>
            <a:r>
              <a:rPr lang="ru-RU" sz="2000" dirty="0">
                <a:solidFill>
                  <a:srgbClr val="FBFBFF"/>
                </a:solidFill>
                <a:effectLst/>
                <a:latin typeface="Times New Roman" pitchFamily="18" charset="0"/>
                <a:cs typeface="Times New Roman" pitchFamily="18" charset="0"/>
              </a:rPr>
              <a:t>по результатам деятельности в 2019 году выполнены полностью, </a:t>
            </a:r>
            <a:endParaRPr lang="ru-RU" sz="2000" dirty="0" smtClean="0">
              <a:solidFill>
                <a:srgbClr val="FBFBFF"/>
              </a:solidFill>
              <a:effectLst/>
              <a:latin typeface="Times New Roman" pitchFamily="18" charset="0"/>
              <a:cs typeface="Times New Roman" pitchFamily="18" charset="0"/>
            </a:endParaRPr>
          </a:p>
          <a:p>
            <a:pPr marL="0" indent="0" algn="ctr">
              <a:lnSpc>
                <a:spcPct val="150000"/>
              </a:lnSpc>
              <a:spcBef>
                <a:spcPts val="0"/>
              </a:spcBef>
              <a:buNone/>
            </a:pPr>
            <a:r>
              <a:rPr lang="ru-RU" sz="2000" dirty="0" smtClean="0">
                <a:solidFill>
                  <a:srgbClr val="FBFBFF"/>
                </a:solidFill>
                <a:effectLst/>
                <a:latin typeface="Times New Roman" pitchFamily="18" charset="0"/>
                <a:cs typeface="Times New Roman" pitchFamily="18" charset="0"/>
              </a:rPr>
              <a:t>учреждение </a:t>
            </a:r>
            <a:r>
              <a:rPr lang="ru-RU" sz="2000" dirty="0">
                <a:solidFill>
                  <a:srgbClr val="FBFBFF"/>
                </a:solidFill>
                <a:effectLst/>
                <a:latin typeface="Times New Roman" pitchFamily="18" charset="0"/>
                <a:cs typeface="Times New Roman" pitchFamily="18" charset="0"/>
              </a:rPr>
              <a:t>готово к выполнению задач по предназначению в 2020 году.</a:t>
            </a:r>
          </a:p>
        </p:txBody>
      </p:sp>
      <p:pic>
        <p:nvPicPr>
          <p:cNvPr id="6" name="Picture 4" descr="G:\ClipArt\Эмблемы, символика\Эмблема-ЦОД-все.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44616" y="4457617"/>
            <a:ext cx="632184" cy="618386"/>
          </a:xfrm>
          <a:prstGeom prst="rect">
            <a:avLst/>
          </a:prstGeom>
          <a:noFill/>
          <a:effectLst>
            <a:glow rad="2286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7672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G:\ClipArt\Эмблемы, символика\Эмблема-ЦОД-все.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4625" y="1483359"/>
            <a:ext cx="2599346" cy="2490589"/>
          </a:xfrm>
          <a:prstGeom prst="rect">
            <a:avLst/>
          </a:prstGeom>
          <a:noFill/>
          <a:effectLst>
            <a:glow rad="2286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grpSp>
        <p:nvGrpSpPr>
          <p:cNvPr id="8" name="Группа 7"/>
          <p:cNvGrpSpPr/>
          <p:nvPr/>
        </p:nvGrpSpPr>
        <p:grpSpPr>
          <a:xfrm>
            <a:off x="1701645" y="507369"/>
            <a:ext cx="5665305" cy="1169551"/>
            <a:chOff x="1570381" y="348343"/>
            <a:chExt cx="6877877" cy="1169551"/>
          </a:xfrm>
        </p:grpSpPr>
        <p:sp>
          <p:nvSpPr>
            <p:cNvPr id="6" name="Прямоугольник 5"/>
            <p:cNvSpPr/>
            <p:nvPr/>
          </p:nvSpPr>
          <p:spPr>
            <a:xfrm>
              <a:off x="4311539" y="348343"/>
              <a:ext cx="4136719" cy="1169551"/>
            </a:xfrm>
            <a:prstGeom prst="rect">
              <a:avLst/>
            </a:prstGeom>
          </p:spPr>
          <p:txBody>
            <a:bodyPr wrap="square">
              <a:spAutoFit/>
            </a:bodyPr>
            <a:lstStyle/>
            <a:p>
              <a:pPr algn="r"/>
              <a:r>
                <a:rPr lang="ru-RU" sz="7000" dirty="0" smtClean="0">
                  <a:solidFill>
                    <a:srgbClr val="FBFBFF"/>
                  </a:solidFill>
                  <a:effectLst>
                    <a:glow rad="127000">
                      <a:srgbClr val="CC0099">
                        <a:alpha val="35000"/>
                      </a:srgbClr>
                    </a:glow>
                  </a:effectLst>
                  <a:latin typeface="Times New Roman" pitchFamily="18" charset="0"/>
                  <a:cs typeface="Times New Roman" pitchFamily="18" charset="0"/>
                </a:rPr>
                <a:t>«ЦОД»</a:t>
              </a:r>
              <a:endParaRPr lang="ru-RU" sz="7000" dirty="0"/>
            </a:p>
          </p:txBody>
        </p:sp>
        <p:sp>
          <p:nvSpPr>
            <p:cNvPr id="7" name="Прямоугольник 6"/>
            <p:cNvSpPr/>
            <p:nvPr/>
          </p:nvSpPr>
          <p:spPr>
            <a:xfrm>
              <a:off x="1570381" y="348343"/>
              <a:ext cx="3399181" cy="1169551"/>
            </a:xfrm>
            <a:prstGeom prst="rect">
              <a:avLst/>
            </a:prstGeom>
          </p:spPr>
          <p:txBody>
            <a:bodyPr wrap="square">
              <a:spAutoFit/>
            </a:bodyPr>
            <a:lstStyle/>
            <a:p>
              <a:r>
                <a:rPr lang="ru-RU" sz="7000" dirty="0">
                  <a:solidFill>
                    <a:srgbClr val="F3F7FE"/>
                  </a:solidFill>
                  <a:effectLst>
                    <a:glow rad="228600">
                      <a:srgbClr val="5B9BD5">
                        <a:satMod val="175000"/>
                        <a:alpha val="40000"/>
                      </a:srgbClr>
                    </a:glow>
                  </a:effectLst>
                  <a:latin typeface="Times New Roman" pitchFamily="18" charset="0"/>
                  <a:ea typeface="+mj-ea"/>
                  <a:cs typeface="Times New Roman" pitchFamily="18" charset="0"/>
                </a:rPr>
                <a:t> </a:t>
              </a:r>
              <a:r>
                <a:rPr lang="ru-RU" sz="7000" dirty="0" smtClean="0">
                  <a:solidFill>
                    <a:srgbClr val="F3F7FE"/>
                  </a:solidFill>
                  <a:effectLst>
                    <a:glow rad="228600">
                      <a:srgbClr val="5B9BD5">
                        <a:satMod val="175000"/>
                        <a:alpha val="40000"/>
                      </a:srgbClr>
                    </a:glow>
                  </a:effectLst>
                  <a:latin typeface="Times New Roman" pitchFamily="18" charset="0"/>
                  <a:ea typeface="+mj-ea"/>
                  <a:cs typeface="Times New Roman" pitchFamily="18" charset="0"/>
                </a:rPr>
                <a:t>КГКУ</a:t>
              </a:r>
              <a:endParaRPr lang="ru-RU" sz="7000" dirty="0"/>
            </a:p>
          </p:txBody>
        </p:sp>
      </p:grpSp>
      <p:grpSp>
        <p:nvGrpSpPr>
          <p:cNvPr id="9" name="Группа 8"/>
          <p:cNvGrpSpPr/>
          <p:nvPr/>
        </p:nvGrpSpPr>
        <p:grpSpPr>
          <a:xfrm>
            <a:off x="3255289" y="3855199"/>
            <a:ext cx="2329634" cy="1189020"/>
            <a:chOff x="1570381" y="348343"/>
            <a:chExt cx="4373913" cy="1189020"/>
          </a:xfrm>
        </p:grpSpPr>
        <p:sp>
          <p:nvSpPr>
            <p:cNvPr id="10" name="Прямоугольник 9"/>
            <p:cNvSpPr/>
            <p:nvPr/>
          </p:nvSpPr>
          <p:spPr>
            <a:xfrm>
              <a:off x="3569500" y="367812"/>
              <a:ext cx="2374794" cy="1169551"/>
            </a:xfrm>
            <a:prstGeom prst="rect">
              <a:avLst/>
            </a:prstGeom>
          </p:spPr>
          <p:txBody>
            <a:bodyPr wrap="square">
              <a:spAutoFit/>
            </a:bodyPr>
            <a:lstStyle/>
            <a:p>
              <a:pPr algn="r"/>
              <a:r>
                <a:rPr lang="ru-RU" sz="7000" dirty="0" smtClean="0">
                  <a:solidFill>
                    <a:srgbClr val="FBFBFF"/>
                  </a:solidFill>
                  <a:effectLst>
                    <a:glow rad="127000">
                      <a:srgbClr val="CC0099">
                        <a:alpha val="35000"/>
                      </a:srgbClr>
                    </a:glow>
                  </a:effectLst>
                  <a:latin typeface="Times New Roman" pitchFamily="18" charset="0"/>
                  <a:cs typeface="Times New Roman" pitchFamily="18" charset="0"/>
                </a:rPr>
                <a:t>20</a:t>
              </a:r>
              <a:endParaRPr lang="ru-RU" sz="7000" dirty="0"/>
            </a:p>
          </p:txBody>
        </p:sp>
        <p:sp>
          <p:nvSpPr>
            <p:cNvPr id="11" name="Прямоугольник 10"/>
            <p:cNvSpPr/>
            <p:nvPr/>
          </p:nvSpPr>
          <p:spPr>
            <a:xfrm>
              <a:off x="1570381" y="348343"/>
              <a:ext cx="3399181" cy="1169551"/>
            </a:xfrm>
            <a:prstGeom prst="rect">
              <a:avLst/>
            </a:prstGeom>
          </p:spPr>
          <p:txBody>
            <a:bodyPr wrap="square">
              <a:spAutoFit/>
            </a:bodyPr>
            <a:lstStyle/>
            <a:p>
              <a:r>
                <a:rPr lang="ru-RU" sz="7000" dirty="0">
                  <a:solidFill>
                    <a:srgbClr val="F3F7FE"/>
                  </a:solidFill>
                  <a:effectLst>
                    <a:glow rad="228600">
                      <a:srgbClr val="5B9BD5">
                        <a:satMod val="175000"/>
                        <a:alpha val="40000"/>
                      </a:srgbClr>
                    </a:glow>
                  </a:effectLst>
                  <a:latin typeface="Times New Roman" pitchFamily="18" charset="0"/>
                  <a:ea typeface="+mj-ea"/>
                  <a:cs typeface="Times New Roman" pitchFamily="18" charset="0"/>
                </a:rPr>
                <a:t> </a:t>
              </a:r>
              <a:r>
                <a:rPr lang="ru-RU" sz="7000" dirty="0" smtClean="0">
                  <a:solidFill>
                    <a:srgbClr val="F3F7FE"/>
                  </a:solidFill>
                  <a:effectLst>
                    <a:glow rad="228600">
                      <a:srgbClr val="5B9BD5">
                        <a:satMod val="175000"/>
                        <a:alpha val="40000"/>
                      </a:srgbClr>
                    </a:glow>
                  </a:effectLst>
                  <a:latin typeface="Times New Roman" pitchFamily="18" charset="0"/>
                  <a:ea typeface="+mj-ea"/>
                  <a:cs typeface="Times New Roman" pitchFamily="18" charset="0"/>
                </a:rPr>
                <a:t>20</a:t>
              </a:r>
              <a:endParaRPr lang="ru-RU" sz="7000" dirty="0"/>
            </a:p>
          </p:txBody>
        </p:sp>
      </p:grpSp>
    </p:spTree>
    <p:extLst>
      <p:ext uri="{BB962C8B-B14F-4D97-AF65-F5344CB8AC3E}">
        <p14:creationId xmlns:p14="http://schemas.microsoft.com/office/powerpoint/2010/main" val="2530313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2"/>
          <p:cNvSpPr>
            <a:spLocks noGrp="1"/>
          </p:cNvSpPr>
          <p:nvPr>
            <p:ph type="title"/>
          </p:nvPr>
        </p:nvSpPr>
        <p:spPr>
          <a:xfrm>
            <a:off x="0" y="1"/>
            <a:ext cx="9144000" cy="723900"/>
          </a:xfrm>
        </p:spPr>
        <p:txBody>
          <a:bodyPr>
            <a:normAutofit/>
          </a:bodyPr>
          <a:lstStyle/>
          <a:p>
            <a:pPr algn="ctr"/>
            <a:r>
              <a:rPr lang="ru-RU" sz="2400" dirty="0" smtClean="0">
                <a:solidFill>
                  <a:srgbClr val="F3F7FE"/>
                </a:solidFill>
                <a:effectLst>
                  <a:glow rad="228600">
                    <a:schemeClr val="accent1">
                      <a:satMod val="175000"/>
                      <a:alpha val="40000"/>
                    </a:schemeClr>
                  </a:glow>
                </a:effectLst>
                <a:latin typeface="Times New Roman" pitchFamily="18" charset="0"/>
                <a:cs typeface="Times New Roman" pitchFamily="18" charset="0"/>
              </a:rPr>
              <a:t>ОРГАНИЗАЦИОННО-ШТАТНАЯ СТРУКТУРА КГКУ «ЦОД» </a:t>
            </a:r>
            <a:endParaRPr lang="ru-RU" sz="2400" dirty="0">
              <a:solidFill>
                <a:srgbClr val="F3F7FE"/>
              </a:solidFill>
              <a:effectLst>
                <a:glow rad="228600">
                  <a:schemeClr val="accent1">
                    <a:satMod val="175000"/>
                    <a:alpha val="40000"/>
                  </a:schemeClr>
                </a:glow>
              </a:effectLst>
              <a:latin typeface="Times New Roman" pitchFamily="18" charset="0"/>
              <a:cs typeface="Times New Roman" pitchFamily="18" charset="0"/>
            </a:endParaRPr>
          </a:p>
        </p:txBody>
      </p:sp>
      <p:pic>
        <p:nvPicPr>
          <p:cNvPr id="2052" name="Picture 4" descr="C:\Users\FOND\Desktop\Безымянный-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465" y="642141"/>
            <a:ext cx="8199338" cy="4387221"/>
          </a:xfrm>
          <a:prstGeom prst="rect">
            <a:avLst/>
          </a:prstGeom>
          <a:noFill/>
          <a:extLst>
            <a:ext uri="{909E8E84-426E-40DD-AFC4-6F175D3DCCD1}">
              <a14:hiddenFill xmlns:a14="http://schemas.microsoft.com/office/drawing/2010/main">
                <a:solidFill>
                  <a:srgbClr val="FFFFFF"/>
                </a:solidFill>
              </a14:hiddenFill>
            </a:ext>
          </a:extLst>
        </p:spPr>
      </p:pic>
      <p:cxnSp>
        <p:nvCxnSpPr>
          <p:cNvPr id="3" name="Прямая соединительная линия 2"/>
          <p:cNvCxnSpPr/>
          <p:nvPr/>
        </p:nvCxnSpPr>
        <p:spPr>
          <a:xfrm>
            <a:off x="2782613" y="768724"/>
            <a:ext cx="0" cy="127747"/>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46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ubtitle 2"/>
          <p:cNvSpPr txBox="1">
            <a:spLocks/>
          </p:cNvSpPr>
          <p:nvPr/>
        </p:nvSpPr>
        <p:spPr>
          <a:xfrm>
            <a:off x="263855" y="1414130"/>
            <a:ext cx="8593706" cy="32129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200000"/>
              </a:lnSpc>
              <a:spcBef>
                <a:spcPts val="0"/>
              </a:spcBef>
              <a:buNone/>
            </a:pPr>
            <a:r>
              <a:rPr lang="ru-RU" sz="1800" dirty="0" smtClean="0">
                <a:solidFill>
                  <a:srgbClr val="FBFBFF"/>
                </a:solidFill>
                <a:effectLst/>
                <a:latin typeface="Times New Roman" pitchFamily="18" charset="0"/>
                <a:cs typeface="Times New Roman" pitchFamily="18" charset="0"/>
              </a:rPr>
              <a:t>в </a:t>
            </a:r>
            <a:r>
              <a:rPr lang="ru-RU" sz="1800" dirty="0">
                <a:solidFill>
                  <a:srgbClr val="FBFBFF"/>
                </a:solidFill>
                <a:effectLst/>
                <a:latin typeface="Times New Roman" pitchFamily="18" charset="0"/>
                <a:cs typeface="Times New Roman" pitchFamily="18" charset="0"/>
              </a:rPr>
              <a:t>области гражданской </a:t>
            </a:r>
            <a:r>
              <a:rPr lang="ru-RU" sz="1800" dirty="0" smtClean="0">
                <a:solidFill>
                  <a:srgbClr val="FBFBFF"/>
                </a:solidFill>
                <a:effectLst/>
                <a:latin typeface="Times New Roman" pitchFamily="18" charset="0"/>
                <a:cs typeface="Times New Roman" pitchFamily="18" charset="0"/>
              </a:rPr>
              <a:t>обороны</a:t>
            </a:r>
            <a:endParaRPr lang="ru-RU" sz="1800" dirty="0">
              <a:solidFill>
                <a:srgbClr val="FBFBFF"/>
              </a:solidFill>
              <a:effectLst/>
              <a:latin typeface="Times New Roman" pitchFamily="18" charset="0"/>
              <a:cs typeface="Times New Roman" pitchFamily="18" charset="0"/>
            </a:endParaRPr>
          </a:p>
          <a:p>
            <a:pPr marL="0" indent="0" algn="ctr">
              <a:lnSpc>
                <a:spcPct val="200000"/>
              </a:lnSpc>
              <a:spcBef>
                <a:spcPts val="0"/>
              </a:spcBef>
              <a:buNone/>
            </a:pPr>
            <a:r>
              <a:rPr lang="ru-RU" sz="1800" dirty="0" smtClean="0">
                <a:solidFill>
                  <a:srgbClr val="FBFBFF"/>
                </a:solidFill>
                <a:effectLst/>
                <a:latin typeface="Times New Roman" pitchFamily="18" charset="0"/>
                <a:cs typeface="Times New Roman" pitchFamily="18" charset="0"/>
              </a:rPr>
              <a:t>в </a:t>
            </a:r>
            <a:r>
              <a:rPr lang="ru-RU" sz="1800" dirty="0">
                <a:solidFill>
                  <a:srgbClr val="FBFBFF"/>
                </a:solidFill>
                <a:effectLst/>
                <a:latin typeface="Times New Roman" pitchFamily="18" charset="0"/>
                <a:cs typeface="Times New Roman" pitchFamily="18" charset="0"/>
              </a:rPr>
              <a:t>области защиты населения и территорий от </a:t>
            </a:r>
            <a:r>
              <a:rPr lang="ru-RU" sz="1800" dirty="0" smtClean="0">
                <a:solidFill>
                  <a:srgbClr val="FBFBFF"/>
                </a:solidFill>
                <a:effectLst/>
                <a:latin typeface="Times New Roman" pitchFamily="18" charset="0"/>
                <a:cs typeface="Times New Roman" pitchFamily="18" charset="0"/>
              </a:rPr>
              <a:t>ЧС</a:t>
            </a:r>
            <a:endParaRPr lang="ru-RU" sz="1800" dirty="0">
              <a:solidFill>
                <a:srgbClr val="FBFBFF"/>
              </a:solidFill>
              <a:effectLst/>
              <a:latin typeface="Times New Roman" pitchFamily="18" charset="0"/>
              <a:cs typeface="Times New Roman" pitchFamily="18" charset="0"/>
            </a:endParaRPr>
          </a:p>
          <a:p>
            <a:pPr marL="0" indent="0" algn="ctr">
              <a:lnSpc>
                <a:spcPct val="200000"/>
              </a:lnSpc>
              <a:spcBef>
                <a:spcPts val="0"/>
              </a:spcBef>
              <a:buNone/>
            </a:pPr>
            <a:r>
              <a:rPr lang="ru-RU" sz="1800" dirty="0" smtClean="0">
                <a:solidFill>
                  <a:srgbClr val="FBFBFF"/>
                </a:solidFill>
                <a:effectLst/>
                <a:latin typeface="Times New Roman" pitchFamily="18" charset="0"/>
                <a:cs typeface="Times New Roman" pitchFamily="18" charset="0"/>
              </a:rPr>
              <a:t>в </a:t>
            </a:r>
            <a:r>
              <a:rPr lang="ru-RU" sz="1800" dirty="0">
                <a:solidFill>
                  <a:srgbClr val="FBFBFF"/>
                </a:solidFill>
                <a:effectLst/>
                <a:latin typeface="Times New Roman" pitchFamily="18" charset="0"/>
                <a:cs typeface="Times New Roman" pitchFamily="18" charset="0"/>
              </a:rPr>
              <a:t>области обеспечения пожарной </a:t>
            </a:r>
            <a:r>
              <a:rPr lang="ru-RU" sz="1800" dirty="0" smtClean="0">
                <a:solidFill>
                  <a:srgbClr val="FBFBFF"/>
                </a:solidFill>
                <a:effectLst/>
                <a:latin typeface="Times New Roman" pitchFamily="18" charset="0"/>
                <a:cs typeface="Times New Roman" pitchFamily="18" charset="0"/>
              </a:rPr>
              <a:t>безопасности</a:t>
            </a:r>
            <a:endParaRPr lang="ru-RU" sz="1800" dirty="0">
              <a:solidFill>
                <a:srgbClr val="FBFBFF"/>
              </a:solidFill>
              <a:effectLst/>
              <a:latin typeface="Times New Roman" pitchFamily="18" charset="0"/>
              <a:cs typeface="Times New Roman" pitchFamily="18" charset="0"/>
            </a:endParaRPr>
          </a:p>
          <a:p>
            <a:pPr marL="0" indent="0" algn="ctr">
              <a:lnSpc>
                <a:spcPct val="200000"/>
              </a:lnSpc>
              <a:spcBef>
                <a:spcPts val="0"/>
              </a:spcBef>
              <a:buNone/>
            </a:pPr>
            <a:r>
              <a:rPr lang="ru-RU" sz="1800" dirty="0" smtClean="0">
                <a:solidFill>
                  <a:srgbClr val="FBFBFF"/>
                </a:solidFill>
                <a:effectLst/>
                <a:latin typeface="Times New Roman" pitchFamily="18" charset="0"/>
                <a:cs typeface="Times New Roman" pitchFamily="18" charset="0"/>
              </a:rPr>
              <a:t>в </a:t>
            </a:r>
            <a:r>
              <a:rPr lang="ru-RU" sz="1800" dirty="0">
                <a:solidFill>
                  <a:srgbClr val="FBFBFF"/>
                </a:solidFill>
                <a:effectLst/>
                <a:latin typeface="Times New Roman" pitchFamily="18" charset="0"/>
                <a:cs typeface="Times New Roman" pitchFamily="18" charset="0"/>
              </a:rPr>
              <a:t>области безопасности на водных </a:t>
            </a:r>
            <a:r>
              <a:rPr lang="ru-RU" sz="1800" dirty="0" smtClean="0">
                <a:solidFill>
                  <a:srgbClr val="FBFBFF"/>
                </a:solidFill>
                <a:effectLst/>
                <a:latin typeface="Times New Roman" pitchFamily="18" charset="0"/>
                <a:cs typeface="Times New Roman" pitchFamily="18" charset="0"/>
              </a:rPr>
              <a:t>объектах</a:t>
            </a:r>
            <a:endParaRPr lang="ru-RU" sz="1800" dirty="0">
              <a:solidFill>
                <a:srgbClr val="FBFBFF"/>
              </a:solidFill>
              <a:effectLst/>
              <a:latin typeface="Times New Roman" pitchFamily="18" charset="0"/>
              <a:cs typeface="Times New Roman" pitchFamily="18" charset="0"/>
            </a:endParaRPr>
          </a:p>
        </p:txBody>
      </p:sp>
      <p:pic>
        <p:nvPicPr>
          <p:cNvPr id="5" name="Picture 4" descr="G:\ClipArt\Эмблемы, символика\Эмблема-ЦОД-все.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44616" y="4457617"/>
            <a:ext cx="632184" cy="618386"/>
          </a:xfrm>
          <a:prstGeom prst="rect">
            <a:avLst/>
          </a:prstGeom>
          <a:noFill/>
          <a:effectLst>
            <a:glow rad="2286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sp>
        <p:nvSpPr>
          <p:cNvPr id="4" name="Заголовок 2"/>
          <p:cNvSpPr>
            <a:spLocks noGrp="1"/>
          </p:cNvSpPr>
          <p:nvPr>
            <p:ph type="title"/>
          </p:nvPr>
        </p:nvSpPr>
        <p:spPr>
          <a:xfrm>
            <a:off x="0" y="0"/>
            <a:ext cx="9144000" cy="1065319"/>
          </a:xfrm>
        </p:spPr>
        <p:txBody>
          <a:bodyPr>
            <a:normAutofit/>
          </a:bodyPr>
          <a:lstStyle/>
          <a:p>
            <a:pPr algn="ctr"/>
            <a:r>
              <a:rPr lang="ru-RU" sz="2400" dirty="0">
                <a:solidFill>
                  <a:srgbClr val="F3F7FE"/>
                </a:solidFill>
                <a:effectLst>
                  <a:glow rad="228600">
                    <a:schemeClr val="accent1">
                      <a:satMod val="175000"/>
                      <a:alpha val="40000"/>
                    </a:schemeClr>
                  </a:glow>
                </a:effectLst>
                <a:latin typeface="Times New Roman" pitchFamily="18" charset="0"/>
                <a:cs typeface="Times New Roman" pitchFamily="18" charset="0"/>
              </a:rPr>
              <a:t>Деятельность КГКУ «ЦОД» </a:t>
            </a:r>
            <a:r>
              <a:rPr lang="ru-RU" sz="2400" dirty="0" smtClean="0">
                <a:solidFill>
                  <a:srgbClr val="F3F7FE"/>
                </a:solidFill>
                <a:effectLst>
                  <a:glow rad="228600">
                    <a:schemeClr val="accent1">
                      <a:satMod val="175000"/>
                      <a:alpha val="40000"/>
                    </a:schemeClr>
                  </a:glow>
                </a:effectLst>
                <a:latin typeface="Times New Roman" pitchFamily="18" charset="0"/>
                <a:cs typeface="Times New Roman" pitchFamily="18" charset="0"/>
              </a:rPr>
              <a:t/>
            </a:r>
            <a:br>
              <a:rPr lang="ru-RU" sz="2400" dirty="0" smtClean="0">
                <a:solidFill>
                  <a:srgbClr val="F3F7FE"/>
                </a:solidFill>
                <a:effectLst>
                  <a:glow rad="228600">
                    <a:schemeClr val="accent1">
                      <a:satMod val="175000"/>
                      <a:alpha val="40000"/>
                    </a:schemeClr>
                  </a:glow>
                </a:effectLst>
                <a:latin typeface="Times New Roman" pitchFamily="18" charset="0"/>
                <a:cs typeface="Times New Roman" pitchFamily="18" charset="0"/>
              </a:rPr>
            </a:br>
            <a:r>
              <a:rPr lang="ru-RU" sz="2400" dirty="0" smtClean="0">
                <a:solidFill>
                  <a:srgbClr val="F3F7FE"/>
                </a:solidFill>
                <a:effectLst>
                  <a:glow rad="228600">
                    <a:schemeClr val="accent1">
                      <a:satMod val="175000"/>
                      <a:alpha val="40000"/>
                    </a:schemeClr>
                  </a:glow>
                </a:effectLst>
                <a:latin typeface="Times New Roman" pitchFamily="18" charset="0"/>
                <a:cs typeface="Times New Roman" pitchFamily="18" charset="0"/>
              </a:rPr>
              <a:t>направлена на  выполнение следующих уставных </a:t>
            </a:r>
            <a:r>
              <a:rPr lang="ru-RU" sz="2400" dirty="0">
                <a:solidFill>
                  <a:srgbClr val="F3F7FE"/>
                </a:solidFill>
                <a:effectLst>
                  <a:glow rad="228600">
                    <a:schemeClr val="accent1">
                      <a:satMod val="175000"/>
                      <a:alpha val="40000"/>
                    </a:schemeClr>
                  </a:glow>
                </a:effectLst>
                <a:latin typeface="Times New Roman" pitchFamily="18" charset="0"/>
                <a:cs typeface="Times New Roman" pitchFamily="18" charset="0"/>
              </a:rPr>
              <a:t>задач:</a:t>
            </a:r>
          </a:p>
        </p:txBody>
      </p:sp>
    </p:spTree>
    <p:extLst>
      <p:ext uri="{BB962C8B-B14F-4D97-AF65-F5344CB8AC3E}">
        <p14:creationId xmlns:p14="http://schemas.microsoft.com/office/powerpoint/2010/main" val="688928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ubtitle 2"/>
          <p:cNvSpPr txBox="1">
            <a:spLocks/>
          </p:cNvSpPr>
          <p:nvPr/>
        </p:nvSpPr>
        <p:spPr>
          <a:xfrm>
            <a:off x="263855" y="677195"/>
            <a:ext cx="8593706" cy="31847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20000"/>
              </a:lnSpc>
              <a:spcBef>
                <a:spcPts val="0"/>
              </a:spcBef>
              <a:buNone/>
            </a:pPr>
            <a:r>
              <a:rPr lang="ru-RU" sz="1800" dirty="0" smtClean="0">
                <a:solidFill>
                  <a:srgbClr val="FBFBFF"/>
                </a:solidFill>
                <a:effectLst/>
                <a:latin typeface="Times New Roman" pitchFamily="18" charset="0"/>
                <a:cs typeface="Times New Roman" pitchFamily="18" charset="0"/>
              </a:rPr>
              <a:t>поисково-спасательными </a:t>
            </a:r>
            <a:r>
              <a:rPr lang="ru-RU" sz="1800" dirty="0">
                <a:solidFill>
                  <a:srgbClr val="FBFBFF"/>
                </a:solidFill>
                <a:effectLst/>
                <a:latin typeface="Times New Roman" pitchFamily="18" charset="0"/>
                <a:cs typeface="Times New Roman" pitchFamily="18" charset="0"/>
              </a:rPr>
              <a:t>подразделениями было проведено </a:t>
            </a:r>
            <a:endParaRPr lang="ru-RU" sz="1800" dirty="0" smtClean="0">
              <a:solidFill>
                <a:srgbClr val="FBFBFF"/>
              </a:solidFill>
              <a:effectLst/>
              <a:latin typeface="Times New Roman" pitchFamily="18" charset="0"/>
              <a:cs typeface="Times New Roman" pitchFamily="18" charset="0"/>
            </a:endParaRPr>
          </a:p>
          <a:p>
            <a:pPr marL="0" indent="0" algn="just">
              <a:lnSpc>
                <a:spcPct val="120000"/>
              </a:lnSpc>
              <a:spcBef>
                <a:spcPts val="0"/>
              </a:spcBef>
              <a:buNone/>
            </a:pPr>
            <a:r>
              <a:rPr lang="ru-RU" sz="1800" dirty="0" smtClean="0">
                <a:solidFill>
                  <a:srgbClr val="FBFBFF"/>
                </a:solidFill>
                <a:effectLst/>
                <a:latin typeface="Times New Roman" pitchFamily="18" charset="0"/>
                <a:cs typeface="Times New Roman" pitchFamily="18" charset="0"/>
              </a:rPr>
              <a:t>110 </a:t>
            </a:r>
            <a:r>
              <a:rPr lang="ru-RU" sz="1800" dirty="0">
                <a:solidFill>
                  <a:srgbClr val="FBFBFF"/>
                </a:solidFill>
                <a:effectLst/>
                <a:latin typeface="Times New Roman" pitchFamily="18" charset="0"/>
                <a:cs typeface="Times New Roman" pitchFamily="18" charset="0"/>
              </a:rPr>
              <a:t>выходов на поисково-спасательные работы (АППГ – 88), </a:t>
            </a:r>
            <a:endParaRPr lang="ru-RU" sz="1800" dirty="0" smtClean="0">
              <a:solidFill>
                <a:srgbClr val="FBFBFF"/>
              </a:solidFill>
              <a:effectLst/>
              <a:latin typeface="Times New Roman" pitchFamily="18" charset="0"/>
              <a:cs typeface="Times New Roman" pitchFamily="18" charset="0"/>
            </a:endParaRPr>
          </a:p>
          <a:p>
            <a:pPr marL="0" indent="0" algn="just">
              <a:lnSpc>
                <a:spcPct val="120000"/>
              </a:lnSpc>
              <a:spcBef>
                <a:spcPts val="0"/>
              </a:spcBef>
              <a:buNone/>
            </a:pPr>
            <a:r>
              <a:rPr lang="ru-RU" sz="1800" dirty="0" smtClean="0">
                <a:solidFill>
                  <a:srgbClr val="FBFBFF"/>
                </a:solidFill>
                <a:effectLst/>
                <a:latin typeface="Times New Roman" pitchFamily="18" charset="0"/>
                <a:cs typeface="Times New Roman" pitchFamily="18" charset="0"/>
              </a:rPr>
              <a:t>спасено </a:t>
            </a:r>
            <a:r>
              <a:rPr lang="ru-RU" sz="1800" dirty="0">
                <a:solidFill>
                  <a:srgbClr val="FBFBFF"/>
                </a:solidFill>
                <a:effectLst/>
                <a:latin typeface="Times New Roman" pitchFamily="18" charset="0"/>
                <a:cs typeface="Times New Roman" pitchFamily="18" charset="0"/>
              </a:rPr>
              <a:t>89 чел. (АППГ – 59), </a:t>
            </a:r>
            <a:endParaRPr lang="ru-RU" sz="1800" dirty="0" smtClean="0">
              <a:solidFill>
                <a:srgbClr val="FBFBFF"/>
              </a:solidFill>
              <a:effectLst/>
              <a:latin typeface="Times New Roman" pitchFamily="18" charset="0"/>
              <a:cs typeface="Times New Roman" pitchFamily="18" charset="0"/>
            </a:endParaRPr>
          </a:p>
          <a:p>
            <a:pPr marL="0" indent="0" algn="just">
              <a:lnSpc>
                <a:spcPct val="120000"/>
              </a:lnSpc>
              <a:spcBef>
                <a:spcPts val="0"/>
              </a:spcBef>
              <a:buNone/>
            </a:pPr>
            <a:r>
              <a:rPr lang="ru-RU" sz="1800" dirty="0" smtClean="0">
                <a:solidFill>
                  <a:srgbClr val="FBFBFF"/>
                </a:solidFill>
                <a:effectLst/>
                <a:latin typeface="Times New Roman" pitchFamily="18" charset="0"/>
                <a:cs typeface="Times New Roman" pitchFamily="18" charset="0"/>
              </a:rPr>
              <a:t>задействовано </a:t>
            </a:r>
            <a:r>
              <a:rPr lang="ru-RU" sz="1800" dirty="0">
                <a:solidFill>
                  <a:srgbClr val="FBFBFF"/>
                </a:solidFill>
                <a:effectLst/>
                <a:latin typeface="Times New Roman" pitchFamily="18" charset="0"/>
                <a:cs typeface="Times New Roman" pitchFamily="18" charset="0"/>
              </a:rPr>
              <a:t>244 чел. (АППГ – 255) </a:t>
            </a:r>
            <a:endParaRPr lang="ru-RU" sz="1800" dirty="0" smtClean="0">
              <a:solidFill>
                <a:srgbClr val="FBFBFF"/>
              </a:solidFill>
              <a:effectLst/>
              <a:latin typeface="Times New Roman" pitchFamily="18" charset="0"/>
              <a:cs typeface="Times New Roman" pitchFamily="18" charset="0"/>
            </a:endParaRPr>
          </a:p>
          <a:p>
            <a:pPr marL="0" indent="0" algn="just">
              <a:lnSpc>
                <a:spcPct val="120000"/>
              </a:lnSpc>
              <a:spcBef>
                <a:spcPts val="0"/>
              </a:spcBef>
              <a:buNone/>
            </a:pPr>
            <a:r>
              <a:rPr lang="ru-RU" sz="1800" dirty="0" smtClean="0">
                <a:solidFill>
                  <a:srgbClr val="FBFBFF"/>
                </a:solidFill>
                <a:effectLst/>
                <a:latin typeface="Times New Roman" pitchFamily="18" charset="0"/>
                <a:cs typeface="Times New Roman" pitchFamily="18" charset="0"/>
              </a:rPr>
              <a:t>и </a:t>
            </a:r>
            <a:r>
              <a:rPr lang="ru-RU" sz="1800" dirty="0">
                <a:solidFill>
                  <a:srgbClr val="FBFBFF"/>
                </a:solidFill>
                <a:effectLst/>
                <a:latin typeface="Times New Roman" pitchFamily="18" charset="0"/>
                <a:cs typeface="Times New Roman" pitchFamily="18" charset="0"/>
              </a:rPr>
              <a:t>159 ед. техники (АППГ – 124</a:t>
            </a:r>
            <a:r>
              <a:rPr lang="ru-RU" sz="1800" dirty="0" smtClean="0">
                <a:solidFill>
                  <a:srgbClr val="FBFBFF"/>
                </a:solidFill>
                <a:effectLst/>
                <a:latin typeface="Times New Roman" pitchFamily="18" charset="0"/>
                <a:cs typeface="Times New Roman" pitchFamily="18" charset="0"/>
              </a:rPr>
              <a:t>);</a:t>
            </a:r>
          </a:p>
          <a:p>
            <a:pPr marL="0" indent="0" algn="just">
              <a:lnSpc>
                <a:spcPct val="120000"/>
              </a:lnSpc>
              <a:spcBef>
                <a:spcPts val="0"/>
              </a:spcBef>
              <a:buNone/>
            </a:pPr>
            <a:r>
              <a:rPr lang="ru-RU" sz="1800" dirty="0" smtClean="0">
                <a:solidFill>
                  <a:srgbClr val="FBFBFF"/>
                </a:solidFill>
                <a:effectLst/>
                <a:latin typeface="Times New Roman" pitchFamily="18" charset="0"/>
                <a:cs typeface="Times New Roman" pitchFamily="18" charset="0"/>
              </a:rPr>
              <a:t>экипаж </a:t>
            </a:r>
            <a:r>
              <a:rPr lang="ru-RU" sz="1800" dirty="0">
                <a:solidFill>
                  <a:srgbClr val="FBFBFF"/>
                </a:solidFill>
                <a:effectLst/>
                <a:latin typeface="Times New Roman" pitchFamily="18" charset="0"/>
                <a:cs typeface="Times New Roman" pitchFamily="18" charset="0"/>
              </a:rPr>
              <a:t>патрульно-спасательного катера «</a:t>
            </a:r>
            <a:r>
              <a:rPr lang="ru-RU" sz="1800" dirty="0" err="1">
                <a:solidFill>
                  <a:srgbClr val="FBFBFF"/>
                </a:solidFill>
                <a:effectLst/>
                <a:latin typeface="Times New Roman" pitchFamily="18" charset="0"/>
                <a:cs typeface="Times New Roman" pitchFamily="18" charset="0"/>
              </a:rPr>
              <a:t>Асакадзе</a:t>
            </a:r>
            <a:r>
              <a:rPr lang="ru-RU" sz="1800" dirty="0">
                <a:solidFill>
                  <a:srgbClr val="FBFBFF"/>
                </a:solidFill>
                <a:effectLst/>
                <a:latin typeface="Times New Roman" pitchFamily="18" charset="0"/>
                <a:cs typeface="Times New Roman" pitchFamily="18" charset="0"/>
              </a:rPr>
              <a:t>» провел 25 выходов (АППГ – 14) с привлечением поисково-спасательных формирований и на совместные рейды с государственными инспекторами Центра ГИМС МЧС России по Камчатскому краю и сотрудниками полиции с целью спасения жизни и сохранения здоровья людей и материальных ценностей, снижения ущерба окружающей среде, предупреждения возможных ЧС, </a:t>
            </a:r>
            <a:r>
              <a:rPr lang="ru-RU" sz="1800" dirty="0" smtClean="0">
                <a:solidFill>
                  <a:srgbClr val="FBFBFF"/>
                </a:solidFill>
                <a:effectLst/>
                <a:latin typeface="Times New Roman" pitchFamily="18" charset="0"/>
                <a:cs typeface="Times New Roman" pitchFamily="18" charset="0"/>
              </a:rPr>
              <a:t>а </a:t>
            </a:r>
            <a:r>
              <a:rPr lang="ru-RU" sz="1800" dirty="0">
                <a:solidFill>
                  <a:srgbClr val="FBFBFF"/>
                </a:solidFill>
                <a:effectLst/>
                <a:latin typeface="Times New Roman" pitchFamily="18" charset="0"/>
                <a:cs typeface="Times New Roman" pitchFamily="18" charset="0"/>
              </a:rPr>
              <a:t>также проведения учений и тренировок;</a:t>
            </a:r>
          </a:p>
        </p:txBody>
      </p:sp>
      <p:pic>
        <p:nvPicPr>
          <p:cNvPr id="5" name="Picture 4" descr="G:\ClipArt\Эмблемы, символика\Эмблема-ЦОД-все.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44616" y="4457617"/>
            <a:ext cx="632184" cy="618386"/>
          </a:xfrm>
          <a:prstGeom prst="rect">
            <a:avLst/>
          </a:prstGeom>
          <a:noFill/>
          <a:effectLst>
            <a:glow rad="2286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4" name="Picture 2" descr="\\192.168.100.5\press\Фото\2015\2015_01_21_ПСО Лавинная тренировка\лавинка internet\DSC0560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90891" y="677195"/>
            <a:ext cx="2539653" cy="1551513"/>
          </a:xfrm>
          <a:prstGeom prst="rect">
            <a:avLst/>
          </a:prstGeom>
          <a:noFill/>
          <a:effectLst>
            <a:glow rad="1397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
        <p:nvSpPr>
          <p:cNvPr id="6" name="Заголовок 2"/>
          <p:cNvSpPr>
            <a:spLocks noGrp="1"/>
          </p:cNvSpPr>
          <p:nvPr>
            <p:ph type="title"/>
          </p:nvPr>
        </p:nvSpPr>
        <p:spPr>
          <a:xfrm>
            <a:off x="0" y="1"/>
            <a:ext cx="9144000" cy="742278"/>
          </a:xfrm>
        </p:spPr>
        <p:txBody>
          <a:bodyPr>
            <a:normAutofit/>
          </a:bodyPr>
          <a:lstStyle/>
          <a:p>
            <a:pPr algn="ctr"/>
            <a:r>
              <a:rPr lang="ru-RU" sz="2400" dirty="0" smtClean="0">
                <a:solidFill>
                  <a:srgbClr val="F3F7FE"/>
                </a:solidFill>
                <a:effectLst>
                  <a:glow rad="228600">
                    <a:schemeClr val="accent1">
                      <a:satMod val="175000"/>
                      <a:alpha val="40000"/>
                    </a:schemeClr>
                  </a:glow>
                </a:effectLst>
                <a:latin typeface="Times New Roman" pitchFamily="18" charset="0"/>
                <a:cs typeface="Times New Roman" pitchFamily="18" charset="0"/>
              </a:rPr>
              <a:t>ПОИСКОВО-СПАСАТЕЛЬНЫЕ РАБОТЫ</a:t>
            </a:r>
            <a:endParaRPr lang="ru-RU" sz="2400" dirty="0">
              <a:solidFill>
                <a:srgbClr val="F3F7FE"/>
              </a:solidFill>
              <a:effectLst>
                <a:glow rad="228600">
                  <a:schemeClr val="accent1">
                    <a:satMod val="175000"/>
                    <a:alpha val="40000"/>
                  </a:schemeClr>
                </a:glow>
              </a:effectLst>
              <a:latin typeface="Times New Roman" pitchFamily="18" charset="0"/>
              <a:cs typeface="Times New Roman" pitchFamily="18" charset="0"/>
            </a:endParaRPr>
          </a:p>
        </p:txBody>
      </p:sp>
    </p:spTree>
    <p:extLst>
      <p:ext uri="{BB962C8B-B14F-4D97-AF65-F5344CB8AC3E}">
        <p14:creationId xmlns:p14="http://schemas.microsoft.com/office/powerpoint/2010/main" val="3193732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ubtitle 2"/>
          <p:cNvSpPr txBox="1">
            <a:spLocks/>
          </p:cNvSpPr>
          <p:nvPr/>
        </p:nvSpPr>
        <p:spPr>
          <a:xfrm>
            <a:off x="209549" y="621437"/>
            <a:ext cx="8582025" cy="38361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200000"/>
              </a:lnSpc>
              <a:spcBef>
                <a:spcPts val="0"/>
              </a:spcBef>
              <a:buFontTx/>
              <a:buChar char="-"/>
            </a:pPr>
            <a:r>
              <a:rPr lang="ru-RU" sz="1800" spc="-100" dirty="0" smtClean="0">
                <a:solidFill>
                  <a:srgbClr val="FBFBFF"/>
                </a:solidFill>
                <a:latin typeface="Times New Roman" pitchFamily="18" charset="0"/>
                <a:cs typeface="Times New Roman" pitchFamily="18" charset="0"/>
              </a:rPr>
              <a:t>пожарные </a:t>
            </a:r>
            <a:r>
              <a:rPr lang="ru-RU" sz="1800" spc="-100" dirty="0">
                <a:solidFill>
                  <a:srgbClr val="FBFBFF"/>
                </a:solidFill>
                <a:latin typeface="Times New Roman" pitchFamily="18" charset="0"/>
                <a:cs typeface="Times New Roman" pitchFamily="18" charset="0"/>
              </a:rPr>
              <a:t>подразделения совершили 434 выезда на пожары, </a:t>
            </a:r>
            <a:endParaRPr lang="ru-RU" sz="1800" spc="-100" dirty="0" smtClean="0">
              <a:solidFill>
                <a:srgbClr val="FBFBFF"/>
              </a:solidFill>
              <a:latin typeface="Times New Roman" pitchFamily="18" charset="0"/>
              <a:cs typeface="Times New Roman" pitchFamily="18" charset="0"/>
            </a:endParaRPr>
          </a:p>
          <a:p>
            <a:pPr marL="0" indent="0">
              <a:lnSpc>
                <a:spcPct val="200000"/>
              </a:lnSpc>
              <a:spcBef>
                <a:spcPts val="0"/>
              </a:spcBef>
              <a:buNone/>
            </a:pPr>
            <a:r>
              <a:rPr lang="ru-RU" sz="1800" spc="-100" dirty="0" smtClean="0">
                <a:solidFill>
                  <a:srgbClr val="FBFBFF"/>
                </a:solidFill>
                <a:latin typeface="Times New Roman" pitchFamily="18" charset="0"/>
                <a:cs typeface="Times New Roman" pitchFamily="18" charset="0"/>
              </a:rPr>
              <a:t>потушено </a:t>
            </a:r>
            <a:r>
              <a:rPr lang="ru-RU" sz="1800" spc="-100" dirty="0">
                <a:solidFill>
                  <a:srgbClr val="FBFBFF"/>
                </a:solidFill>
                <a:latin typeface="Times New Roman" pitchFamily="18" charset="0"/>
                <a:cs typeface="Times New Roman" pitchFamily="18" charset="0"/>
              </a:rPr>
              <a:t>411 пожаров. </a:t>
            </a:r>
          </a:p>
          <a:p>
            <a:pPr>
              <a:lnSpc>
                <a:spcPct val="200000"/>
              </a:lnSpc>
              <a:spcBef>
                <a:spcPts val="0"/>
              </a:spcBef>
              <a:buFontTx/>
              <a:buChar char="-"/>
            </a:pPr>
            <a:r>
              <a:rPr lang="ru-RU" sz="1800" spc="-100" dirty="0" smtClean="0">
                <a:solidFill>
                  <a:srgbClr val="FBFBFF"/>
                </a:solidFill>
                <a:latin typeface="Times New Roman" pitchFamily="18" charset="0"/>
                <a:cs typeface="Times New Roman" pitchFamily="18" charset="0"/>
              </a:rPr>
              <a:t>пожарно-спасательные </a:t>
            </a:r>
            <a:r>
              <a:rPr lang="ru-RU" sz="1800" spc="-100" dirty="0">
                <a:solidFill>
                  <a:srgbClr val="FBFBFF"/>
                </a:solidFill>
                <a:latin typeface="Times New Roman" pitchFamily="18" charset="0"/>
                <a:cs typeface="Times New Roman" pitchFamily="18" charset="0"/>
              </a:rPr>
              <a:t>подразделения совершили </a:t>
            </a:r>
            <a:endParaRPr lang="ru-RU" sz="1800" spc="-100" dirty="0" smtClean="0">
              <a:solidFill>
                <a:srgbClr val="FBFBFF"/>
              </a:solidFill>
              <a:latin typeface="Times New Roman" pitchFamily="18" charset="0"/>
              <a:cs typeface="Times New Roman" pitchFamily="18" charset="0"/>
            </a:endParaRPr>
          </a:p>
          <a:p>
            <a:pPr marL="0" indent="0">
              <a:lnSpc>
                <a:spcPct val="200000"/>
              </a:lnSpc>
              <a:spcBef>
                <a:spcPts val="0"/>
              </a:spcBef>
              <a:buNone/>
            </a:pPr>
            <a:r>
              <a:rPr lang="ru-RU" sz="1800" spc="-100" dirty="0" smtClean="0">
                <a:solidFill>
                  <a:srgbClr val="FBFBFF"/>
                </a:solidFill>
                <a:latin typeface="Times New Roman" pitchFamily="18" charset="0"/>
                <a:cs typeface="Times New Roman" pitchFamily="18" charset="0"/>
              </a:rPr>
              <a:t>4187 </a:t>
            </a:r>
            <a:r>
              <a:rPr lang="ru-RU" sz="1800" spc="-100" dirty="0">
                <a:solidFill>
                  <a:srgbClr val="FBFBFF"/>
                </a:solidFill>
                <a:latin typeface="Times New Roman" pitchFamily="18" charset="0"/>
                <a:cs typeface="Times New Roman" pitchFamily="18" charset="0"/>
              </a:rPr>
              <a:t>выездов (АППГ – 3694), спасено 174 человек (АППГ – 155) </a:t>
            </a:r>
            <a:endParaRPr lang="ru-RU" sz="1800" spc="-100" dirty="0" smtClean="0">
              <a:solidFill>
                <a:srgbClr val="FBFBFF"/>
              </a:solidFill>
              <a:latin typeface="Times New Roman" pitchFamily="18" charset="0"/>
              <a:cs typeface="Times New Roman" pitchFamily="18" charset="0"/>
            </a:endParaRPr>
          </a:p>
          <a:p>
            <a:pPr marL="0" indent="0">
              <a:lnSpc>
                <a:spcPct val="200000"/>
              </a:lnSpc>
              <a:spcBef>
                <a:spcPts val="0"/>
              </a:spcBef>
              <a:buNone/>
            </a:pPr>
            <a:r>
              <a:rPr lang="ru-RU" sz="1800" spc="-100" dirty="0" smtClean="0">
                <a:solidFill>
                  <a:srgbClr val="FBFBFF"/>
                </a:solidFill>
                <a:latin typeface="Times New Roman" pitchFamily="18" charset="0"/>
                <a:cs typeface="Times New Roman" pitchFamily="18" charset="0"/>
              </a:rPr>
              <a:t>и </a:t>
            </a:r>
            <a:r>
              <a:rPr lang="ru-RU" sz="1800" spc="-100" dirty="0">
                <a:solidFill>
                  <a:srgbClr val="FBFBFF"/>
                </a:solidFill>
                <a:latin typeface="Times New Roman" pitchFamily="18" charset="0"/>
                <a:cs typeface="Times New Roman" pitchFamily="18" charset="0"/>
              </a:rPr>
              <a:t>материальных ценностей ориентировочно на сумму 169 583 </a:t>
            </a:r>
            <a:r>
              <a:rPr lang="ru-RU" sz="1800" spc="-100" dirty="0" smtClean="0">
                <a:solidFill>
                  <a:srgbClr val="FBFBFF"/>
                </a:solidFill>
                <a:latin typeface="Times New Roman" pitchFamily="18" charset="0"/>
                <a:cs typeface="Times New Roman" pitchFamily="18" charset="0"/>
              </a:rPr>
              <a:t>т. руб.</a:t>
            </a:r>
            <a:endParaRPr lang="ru-RU" sz="1800" spc="-100" dirty="0">
              <a:solidFill>
                <a:srgbClr val="FBFBFF"/>
              </a:solidFill>
              <a:latin typeface="Times New Roman" pitchFamily="18" charset="0"/>
              <a:cs typeface="Times New Roman" pitchFamily="18" charset="0"/>
            </a:endParaRPr>
          </a:p>
          <a:p>
            <a:pPr marL="0" indent="0">
              <a:lnSpc>
                <a:spcPct val="200000"/>
              </a:lnSpc>
              <a:spcBef>
                <a:spcPts val="0"/>
              </a:spcBef>
              <a:buNone/>
            </a:pPr>
            <a:r>
              <a:rPr lang="ru-RU" sz="1800" spc="-100" dirty="0">
                <a:solidFill>
                  <a:srgbClr val="FBFBFF"/>
                </a:solidFill>
                <a:latin typeface="Times New Roman" pitchFamily="18" charset="0"/>
                <a:cs typeface="Times New Roman" pitchFamily="18" charset="0"/>
              </a:rPr>
              <a:t>Пожарные и поисково-спасательные подразделения принимали участие в тушении </a:t>
            </a:r>
            <a:r>
              <a:rPr lang="ru-RU" sz="1800" spc="-100" dirty="0" smtClean="0">
                <a:solidFill>
                  <a:srgbClr val="FBFBFF"/>
                </a:solidFill>
                <a:latin typeface="Times New Roman" pitchFamily="18" charset="0"/>
                <a:cs typeface="Times New Roman" pitchFamily="18" charset="0"/>
              </a:rPr>
              <a:t> 9  природных </a:t>
            </a:r>
            <a:r>
              <a:rPr lang="ru-RU" sz="1800" spc="-100" dirty="0">
                <a:solidFill>
                  <a:srgbClr val="FBFBFF"/>
                </a:solidFill>
                <a:latin typeface="Times New Roman" pitchFamily="18" charset="0"/>
                <a:cs typeface="Times New Roman" pitchFamily="18" charset="0"/>
              </a:rPr>
              <a:t>пожаров (АППГ – 6), угрожавших населенным пунктам.</a:t>
            </a:r>
          </a:p>
        </p:txBody>
      </p:sp>
      <p:pic>
        <p:nvPicPr>
          <p:cNvPr id="6" name="Picture 4" descr="G:\ClipArt\Эмблемы, символика\Эмблема-ЦОД-все.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44616" y="4457617"/>
            <a:ext cx="632184" cy="618386"/>
          </a:xfrm>
          <a:prstGeom prst="rect">
            <a:avLst/>
          </a:prstGeom>
          <a:noFill/>
          <a:effectLst>
            <a:glow rad="2286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sp>
        <p:nvSpPr>
          <p:cNvPr id="4" name="Заголовок 2"/>
          <p:cNvSpPr>
            <a:spLocks noGrp="1"/>
          </p:cNvSpPr>
          <p:nvPr>
            <p:ph type="title"/>
          </p:nvPr>
        </p:nvSpPr>
        <p:spPr>
          <a:xfrm>
            <a:off x="0" y="1"/>
            <a:ext cx="9144000" cy="742278"/>
          </a:xfrm>
        </p:spPr>
        <p:txBody>
          <a:bodyPr>
            <a:normAutofit/>
          </a:bodyPr>
          <a:lstStyle/>
          <a:p>
            <a:pPr algn="ctr"/>
            <a:r>
              <a:rPr lang="ru-RU" sz="2400" dirty="0" smtClean="0">
                <a:solidFill>
                  <a:srgbClr val="F3F7FE"/>
                </a:solidFill>
                <a:effectLst>
                  <a:glow rad="228600">
                    <a:schemeClr val="accent1">
                      <a:satMod val="175000"/>
                      <a:alpha val="40000"/>
                    </a:schemeClr>
                  </a:glow>
                </a:effectLst>
                <a:latin typeface="Times New Roman" pitchFamily="18" charset="0"/>
                <a:cs typeface="Times New Roman" pitchFamily="18" charset="0"/>
              </a:rPr>
              <a:t>ПОЖАРНЫЕ ПОДРАЗДЕЛЕНИЯ</a:t>
            </a:r>
            <a:endParaRPr lang="ru-RU" sz="2400" dirty="0">
              <a:solidFill>
                <a:srgbClr val="F3F7FE"/>
              </a:solidFill>
              <a:effectLst>
                <a:glow rad="228600">
                  <a:schemeClr val="accent1">
                    <a:satMod val="175000"/>
                    <a:alpha val="40000"/>
                  </a:schemeClr>
                </a:glow>
              </a:effectLst>
              <a:latin typeface="Times New Roman" pitchFamily="18" charset="0"/>
              <a:cs typeface="Times New Roman" pitchFamily="18" charset="0"/>
            </a:endParaRPr>
          </a:p>
        </p:txBody>
      </p:sp>
      <p:pic>
        <p:nvPicPr>
          <p:cNvPr id="5" name="Picture 3" descr="\\192.168.100.5\press\Фото\2013\2013_06_05_Пожар в Пиначево\DSC_13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3624" y="1286539"/>
            <a:ext cx="2647950" cy="1618895"/>
          </a:xfrm>
          <a:prstGeom prst="rect">
            <a:avLst/>
          </a:prstGeom>
          <a:noFill/>
          <a:effectLst>
            <a:glow rad="1397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2245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ubtitle 2"/>
          <p:cNvSpPr txBox="1">
            <a:spLocks/>
          </p:cNvSpPr>
          <p:nvPr/>
        </p:nvSpPr>
        <p:spPr>
          <a:xfrm>
            <a:off x="236669" y="661481"/>
            <a:ext cx="8681420" cy="36601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buNone/>
            </a:pPr>
            <a:r>
              <a:rPr lang="ru-RU" sz="1800" dirty="0" smtClean="0">
                <a:solidFill>
                  <a:srgbClr val="FBFBFF"/>
                </a:solidFill>
                <a:effectLst/>
                <a:latin typeface="Times New Roman" pitchFamily="18" charset="0"/>
                <a:cs typeface="Times New Roman" pitchFamily="18" charset="0"/>
              </a:rPr>
              <a:t>Закуплено </a:t>
            </a:r>
            <a:r>
              <a:rPr lang="ru-RU" sz="1800" dirty="0">
                <a:solidFill>
                  <a:srgbClr val="FBFBFF"/>
                </a:solidFill>
                <a:effectLst/>
                <a:latin typeface="Times New Roman" pitchFamily="18" charset="0"/>
                <a:cs typeface="Times New Roman" pitchFamily="18" charset="0"/>
              </a:rPr>
              <a:t>имущества и средств поиска людей </a:t>
            </a:r>
            <a:r>
              <a:rPr lang="ru-RU" sz="1800" dirty="0" smtClean="0">
                <a:solidFill>
                  <a:srgbClr val="FBFBFF"/>
                </a:solidFill>
                <a:effectLst/>
                <a:latin typeface="Times New Roman" pitchFamily="18" charset="0"/>
                <a:cs typeface="Times New Roman" pitchFamily="18" charset="0"/>
              </a:rPr>
              <a:t>на </a:t>
            </a:r>
            <a:r>
              <a:rPr lang="ru-RU" sz="1800" dirty="0">
                <a:solidFill>
                  <a:srgbClr val="FBFBFF"/>
                </a:solidFill>
                <a:effectLst/>
                <a:latin typeface="Times New Roman" pitchFamily="18" charset="0"/>
                <a:cs typeface="Times New Roman" pitchFamily="18" charset="0"/>
              </a:rPr>
              <a:t>сумму более 7 млн. рублей. </a:t>
            </a:r>
          </a:p>
        </p:txBody>
      </p:sp>
      <p:pic>
        <p:nvPicPr>
          <p:cNvPr id="4" name="Picture 4" descr="G:\ClipArt\Эмблемы, символика\Эмблема-ЦОД-все.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44616" y="4457617"/>
            <a:ext cx="632184" cy="618386"/>
          </a:xfrm>
          <a:prstGeom prst="rect">
            <a:avLst/>
          </a:prstGeom>
          <a:noFill/>
          <a:effectLst>
            <a:glow rad="2286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sp>
        <p:nvSpPr>
          <p:cNvPr id="5" name="Заголовок 2"/>
          <p:cNvSpPr>
            <a:spLocks noGrp="1"/>
          </p:cNvSpPr>
          <p:nvPr>
            <p:ph type="title"/>
          </p:nvPr>
        </p:nvSpPr>
        <p:spPr>
          <a:xfrm>
            <a:off x="0" y="1"/>
            <a:ext cx="9144000" cy="742278"/>
          </a:xfrm>
        </p:spPr>
        <p:txBody>
          <a:bodyPr>
            <a:normAutofit/>
          </a:bodyPr>
          <a:lstStyle/>
          <a:p>
            <a:pPr algn="ctr"/>
            <a:r>
              <a:rPr lang="ru-RU" sz="2400" dirty="0" smtClean="0">
                <a:solidFill>
                  <a:srgbClr val="F3F7FE"/>
                </a:solidFill>
                <a:effectLst>
                  <a:glow rad="228600">
                    <a:schemeClr val="accent1">
                      <a:satMod val="175000"/>
                      <a:alpha val="40000"/>
                    </a:schemeClr>
                  </a:glow>
                </a:effectLst>
                <a:latin typeface="Times New Roman" pitchFamily="18" charset="0"/>
                <a:cs typeface="Times New Roman" pitchFamily="18" charset="0"/>
              </a:rPr>
              <a:t>СОВЕРШЕНСТВОВАНИЕ ОСНАЩЕНИЯ СНАРЯЖЕНИЕМ</a:t>
            </a:r>
            <a:endParaRPr lang="ru-RU" sz="2400" dirty="0">
              <a:solidFill>
                <a:srgbClr val="F3F7FE"/>
              </a:solidFill>
              <a:effectLst>
                <a:glow rad="228600">
                  <a:schemeClr val="accent1">
                    <a:satMod val="175000"/>
                    <a:alpha val="40000"/>
                  </a:schemeClr>
                </a:glow>
              </a:effectLst>
              <a:latin typeface="Times New Roman" pitchFamily="18" charset="0"/>
              <a:cs typeface="Times New Roman" pitchFamily="18" charset="0"/>
            </a:endParaRPr>
          </a:p>
        </p:txBody>
      </p:sp>
      <p:sp>
        <p:nvSpPr>
          <p:cNvPr id="2" name="AutoShape 2" descr="https://boats.ucoz.com/500_images/e830708s-96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grpSp>
        <p:nvGrpSpPr>
          <p:cNvPr id="10" name="Группа 9"/>
          <p:cNvGrpSpPr/>
          <p:nvPr/>
        </p:nvGrpSpPr>
        <p:grpSpPr>
          <a:xfrm>
            <a:off x="460375" y="2491555"/>
            <a:ext cx="8103579" cy="1693986"/>
            <a:chOff x="763709" y="5354431"/>
            <a:chExt cx="8103579" cy="1693986"/>
          </a:xfrm>
        </p:grpSpPr>
        <p:pic>
          <p:nvPicPr>
            <p:cNvPr id="6" name="Picture 3" descr="\\192.168.100.5\press\Фото\2019\2019_11_06_ТРЭКОЛ (болтотоход)\DSC_017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3709" y="5355688"/>
              <a:ext cx="2540979" cy="1643316"/>
            </a:xfrm>
            <a:prstGeom prst="rect">
              <a:avLst/>
            </a:prstGeom>
            <a:noFill/>
            <a:effectLst>
              <a:glow rad="1397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28" name="Picture 4" descr="https://boats.ucoz.com/500_images/e830708s-96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6309" y="5354431"/>
              <a:ext cx="2540979" cy="1693986"/>
            </a:xfrm>
            <a:prstGeom prst="rect">
              <a:avLst/>
            </a:prstGeom>
            <a:noFill/>
            <a:effectLst>
              <a:glow rad="1397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1" name="Picture 7" descr="C:\Users\FOND\Desktop\! хлам\2241185d-ab43-414c-a469-56b26092887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70409" y="5354431"/>
              <a:ext cx="2540979" cy="1693986"/>
            </a:xfrm>
            <a:prstGeom prst="rect">
              <a:avLst/>
            </a:prstGeom>
            <a:noFill/>
            <a:effectLst>
              <a:glow rad="1397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grpSp>
      <p:sp>
        <p:nvSpPr>
          <p:cNvPr id="3" name="Прямоугольник 2"/>
          <p:cNvSpPr/>
          <p:nvPr/>
        </p:nvSpPr>
        <p:spPr>
          <a:xfrm>
            <a:off x="460375" y="1506035"/>
            <a:ext cx="2540980" cy="7799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rgbClr val="FBFBFF"/>
                </a:solidFill>
                <a:effectLst/>
                <a:latin typeface="Times New Roman" pitchFamily="18" charset="0"/>
                <a:cs typeface="Times New Roman" pitchFamily="18" charset="0"/>
              </a:rPr>
              <a:t>шестиколесный </a:t>
            </a:r>
            <a:r>
              <a:rPr lang="ru-RU" dirty="0">
                <a:solidFill>
                  <a:srgbClr val="FBFBFF"/>
                </a:solidFill>
                <a:effectLst/>
                <a:latin typeface="Times New Roman" pitchFamily="18" charset="0"/>
                <a:cs typeface="Times New Roman" pitchFamily="18" charset="0"/>
              </a:rPr>
              <a:t>вездеход </a:t>
            </a:r>
            <a:r>
              <a:rPr lang="ru-RU" dirty="0" smtClean="0">
                <a:solidFill>
                  <a:srgbClr val="FBFBFF"/>
                </a:solidFill>
                <a:effectLst/>
                <a:latin typeface="Times New Roman" pitchFamily="18" charset="0"/>
                <a:cs typeface="Times New Roman" pitchFamily="18" charset="0"/>
              </a:rPr>
              <a:t>«</a:t>
            </a:r>
            <a:r>
              <a:rPr lang="ru-RU" dirty="0">
                <a:solidFill>
                  <a:srgbClr val="FBFBFF"/>
                </a:solidFill>
                <a:effectLst/>
                <a:latin typeface="Times New Roman" pitchFamily="18" charset="0"/>
                <a:cs typeface="Times New Roman" pitchFamily="18" charset="0"/>
              </a:rPr>
              <a:t>ТРЭКОЛ»</a:t>
            </a:r>
          </a:p>
          <a:p>
            <a:pPr algn="ctr"/>
            <a:endParaRPr lang="ru-RU" dirty="0"/>
          </a:p>
        </p:txBody>
      </p:sp>
      <p:sp>
        <p:nvSpPr>
          <p:cNvPr id="8" name="Прямоугольник 7"/>
          <p:cNvSpPr/>
          <p:nvPr/>
        </p:nvSpPr>
        <p:spPr>
          <a:xfrm flipH="1">
            <a:off x="3267075" y="1534991"/>
            <a:ext cx="2540979" cy="723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rgbClr val="FBFBFF"/>
                </a:solidFill>
                <a:effectLst/>
                <a:latin typeface="Times New Roman" pitchFamily="18" charset="0"/>
                <a:cs typeface="Times New Roman" pitchFamily="18" charset="0"/>
              </a:rPr>
              <a:t>автомобиль «Соболь» для отряда ЛАРН;</a:t>
            </a:r>
          </a:p>
          <a:p>
            <a:pPr algn="ctr"/>
            <a:endParaRPr lang="ru-RU" dirty="0">
              <a:effectLst/>
            </a:endParaRPr>
          </a:p>
        </p:txBody>
      </p:sp>
      <p:sp>
        <p:nvSpPr>
          <p:cNvPr id="9" name="Прямоугольник 8"/>
          <p:cNvSpPr/>
          <p:nvPr/>
        </p:nvSpPr>
        <p:spPr>
          <a:xfrm>
            <a:off x="6022975" y="1443549"/>
            <a:ext cx="2540980" cy="5905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rgbClr val="FBFBFF"/>
                </a:solidFill>
                <a:effectLst/>
                <a:latin typeface="Times New Roman" pitchFamily="18" charset="0"/>
                <a:cs typeface="Times New Roman" pitchFamily="18" charset="0"/>
              </a:rPr>
              <a:t>лодка алюминиевая </a:t>
            </a:r>
            <a:r>
              <a:rPr lang="ru-RU" dirty="0">
                <a:solidFill>
                  <a:srgbClr val="FBFBFF"/>
                </a:solidFill>
                <a:effectLst/>
                <a:latin typeface="Times New Roman" pitchFamily="18" charset="0"/>
                <a:cs typeface="Times New Roman" pitchFamily="18" charset="0"/>
              </a:rPr>
              <a:t>«Неман-500»</a:t>
            </a:r>
            <a:endParaRPr lang="ru-RU" dirty="0">
              <a:effectLst/>
            </a:endParaRPr>
          </a:p>
        </p:txBody>
      </p:sp>
    </p:spTree>
    <p:extLst>
      <p:ext uri="{BB962C8B-B14F-4D97-AF65-F5344CB8AC3E}">
        <p14:creationId xmlns:p14="http://schemas.microsoft.com/office/powerpoint/2010/main" val="1118714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5239</TotalTime>
  <Words>4283</Words>
  <Application>Microsoft Office PowerPoint</Application>
  <PresentationFormat>Экран (16:9)</PresentationFormat>
  <Paragraphs>300</Paragraphs>
  <Slides>48</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48</vt:i4>
      </vt:variant>
    </vt:vector>
  </HeadingPairs>
  <TitlesOfParts>
    <vt:vector size="49" baseType="lpstr">
      <vt:lpstr>Office Theme</vt:lpstr>
      <vt:lpstr>ПУБЛИЧНЫЙ ОТЧЕТ директора Краевого государственного казенного учреждения  «Центр обеспечения действий  по гражданской обороне, чрезвычайным ситуациям  и пожарной безопасности в Камчатском крае»  об итогах деятельности  в  2019 году</vt:lpstr>
      <vt:lpstr>Презентация PowerPoint</vt:lpstr>
      <vt:lpstr>РАЗВИТИЕ ГАЗОДЫМОЗАЩИТНОЙ СЛУЖБЫ</vt:lpstr>
      <vt:lpstr>СОСТАВ КГКУ «ЦОД»</vt:lpstr>
      <vt:lpstr>ОРГАНИЗАЦИОННО-ШТАТНАЯ СТРУКТУРА КГКУ «ЦОД» </vt:lpstr>
      <vt:lpstr>Деятельность КГКУ «ЦОД»  направлена на  выполнение следующих уставных задач:</vt:lpstr>
      <vt:lpstr>ПОИСКОВО-СПАСАТЕЛЬНЫЕ РАБОТЫ</vt:lpstr>
      <vt:lpstr>ПОЖАРНЫЕ ПОДРАЗДЕЛЕНИЯ</vt:lpstr>
      <vt:lpstr>СОВЕРШЕНСТВОВАНИЕ ОСНАЩЕНИЯ СНАРЯЖЕНИЕМ</vt:lpstr>
      <vt:lpstr>СОВЕРШЕНСТВОВАНИЕ ОСНАЩЕНИЯ СНАРЯЖЕНИЕМ</vt:lpstr>
      <vt:lpstr>СОВЕРШЕНСТВОВАНИЕ ОСНАЩЕНИЯ СНАРЯЖЕНИЕМ</vt:lpstr>
      <vt:lpstr>РАЗВИТИЕ ГАЗОДЫМОЗАЩИТНОЙ СЛУЖБЫ</vt:lpstr>
      <vt:lpstr>СОВЕРШЕНСТВОВАНИЕ ОСНОВНЫХ ФОНДОВ</vt:lpstr>
      <vt:lpstr>СОВЕРШЕНСТВОВАНИЕ ОСНОВНЫХ ФОНДОВ</vt:lpstr>
      <vt:lpstr>ПЛАНИРУЮЩИЕ ДОКУМЕНТЫ</vt:lpstr>
      <vt:lpstr>ПЛАНИРУЮЩИЕ ДОКУМЕНТЫ</vt:lpstr>
      <vt:lpstr>ПЛАНЫ ПОВЫШЕНИЯ ЗАЩИЩЕННОСТИ  КРИТИЧЕСКИ ВАЖНЫХ ОБЪЕКТОВ</vt:lpstr>
      <vt:lpstr>ТЕРРИТОРИАЛЬНЫЙ СТРАХОВОЙ ФОНД ДОКУМЕНТАЦИИ</vt:lpstr>
      <vt:lpstr>ЗАЩИТНЫЕ СООРУЖЕНИЯ ГО </vt:lpstr>
      <vt:lpstr>ЗАЩИТНЫЕ СООРУЖЕНИЯ ГО </vt:lpstr>
      <vt:lpstr>ОСВЕЖЕНИЕ  СИЗ</vt:lpstr>
      <vt:lpstr>ОСВЕЖЕНИЕ  СИЗ</vt:lpstr>
      <vt:lpstr>ПРОФЕССИОНАЛЬНАЯ ПОДГОТОВКА РАБОТНИКОВ</vt:lpstr>
      <vt:lpstr>АТТЕСТАЦИЯ ПОДРАЗДЕЛЕНИЙ</vt:lpstr>
      <vt:lpstr>ПОЖАРНО-ТАКТИЧЕСКИЕ УЧЕНИЯ И ЗАНЯТИЯ</vt:lpstr>
      <vt:lpstr>ЦЕНТР ПОДГОТОВКИ ПОЖАРНЫХ И СПАСАТЕЛЕЙ</vt:lpstr>
      <vt:lpstr>УЧЕНИЯ И ТРЕНИРОВКИ ПО ГРАЖДАНСКОЙ ОБОРОНЕ</vt:lpstr>
      <vt:lpstr>ОХРАНА ТРУДА</vt:lpstr>
      <vt:lpstr>ДОХОДЫ ОТ ОКАЗАНИЯ УЧРЕЖДЕНИЕМ  ПЛАТНЫХ УСЛУГ</vt:lpstr>
      <vt:lpstr>ЗАКУПКИ</vt:lpstr>
      <vt:lpstr>МЕРОПРИЯТИЯ ПО БЕЗОПАСНОСТИ ЖИЗНЕДЕЯТЕЛЬНОСТИ </vt:lpstr>
      <vt:lpstr>ПРОВЕРКИ</vt:lpstr>
      <vt:lpstr>Презентация PowerPoint</vt:lpstr>
      <vt:lpstr>КГКУ «ЦОД» В 2019 ГОДУ АКТИВНО ПРОВОДИЛАСЬ РАБОТА</vt:lpstr>
      <vt:lpstr>Отдел ИТМ, РХБ и МЗ</vt:lpstr>
      <vt:lpstr>ОБЕСПЕЧЕНИЕ БЕЗОПАСНОСТИ ПОЛЕТОВ</vt:lpstr>
      <vt:lpstr>ОКАЗАНИЕ ПОМОЩИ И ОБЕСПЕЧЕНИЕ БЕЗОПАСНОСТИ  ПРИ ПРОВЕДЕНИИ МЕРОПРИЯТИЙ</vt:lpstr>
      <vt:lpstr>ОКАЗАНИЕ ПОМОЩИ И ОБЕСПЕЧЕНИЕ БЕЗОПАСНОСТИ  ПРИ ПРОВЕДЕНИИ МЕРОПРИЯТИЙ</vt:lpstr>
      <vt:lpstr>ОКАЗАНИЕ ПОМОЩИ И ОБЕСПЕЧЕНИЕ БЕЗОПАСНОСТИ  ПРИ ПРОВЕДЕНИИ МЕРОПРИЯТИЙ</vt:lpstr>
      <vt:lpstr>ПРОВЕДЕНИЕ ЗАНЯТИЙ, ЛЕКЦИЙ, КОНКУРСОВ В 2019 ГОДУ</vt:lpstr>
      <vt:lpstr>Презентация PowerPoint</vt:lpstr>
      <vt:lpstr>ПРОВЕДЕНИЕ ЗАНЯТИЙ, ЛЕКЦИЙ, КОНКУРСОВ В 2019 ГОДУ</vt:lpstr>
      <vt:lpstr>ПРОВЕДЕНИЕ ЗАНЯТИЙ, ЛЕКЦИЙ, КОНКУРСОВ В 2019 ГОДУ</vt:lpstr>
      <vt:lpstr>ЗАПЛАНИРОВАНО</vt:lpstr>
      <vt:lpstr>ЗАКУПКИ МАТЕРИАЛЬНО - ТЕХНИЧЕСКИХ СРЕДСТВ </vt:lpstr>
      <vt:lpstr>ЗАКУПКИ МАТЕРИАЛЬНО - ТЕХНИЧЕСКИХ СРЕДСТВ </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OF PRESENTATION</dc:title>
  <dc:creator>User</dc:creator>
  <cp:lastModifiedBy>Волков Николай Александрович</cp:lastModifiedBy>
  <cp:revision>113</cp:revision>
  <dcterms:created xsi:type="dcterms:W3CDTF">2019-08-22T12:35:04Z</dcterms:created>
  <dcterms:modified xsi:type="dcterms:W3CDTF">2020-02-03T00:56:37Z</dcterms:modified>
</cp:coreProperties>
</file>